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573" r:id="rId2"/>
    <p:sldId id="530" r:id="rId3"/>
    <p:sldId id="591" r:id="rId4"/>
    <p:sldId id="584" r:id="rId5"/>
    <p:sldId id="576" r:id="rId6"/>
    <p:sldId id="585" r:id="rId7"/>
    <p:sldId id="579" r:id="rId8"/>
    <p:sldId id="588" r:id="rId9"/>
    <p:sldId id="586" r:id="rId10"/>
    <p:sldId id="589" r:id="rId11"/>
    <p:sldId id="587" r:id="rId12"/>
    <p:sldId id="590" r:id="rId13"/>
    <p:sldId id="581" r:id="rId14"/>
    <p:sldId id="583" r:id="rId15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648" userDrawn="1">
          <p15:clr>
            <a:srgbClr val="A4A3A4"/>
          </p15:clr>
        </p15:guide>
        <p15:guide id="3" orient="horz" pos="4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A1BB96-F0DB-E776-715F-145A6DBFAF21}" name="Rachel Robison" initials="RR" userId="S::rachel-robison@pluralsight.com::d9fb7ea1-424b-417a-9c9a-b09d02e0c3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3FE"/>
    <a:srgbClr val="FFC941"/>
    <a:srgbClr val="000000"/>
    <a:srgbClr val="E1E8F0"/>
    <a:srgbClr val="585FA2"/>
    <a:srgbClr val="87ADF4"/>
    <a:srgbClr val="FF7100"/>
    <a:srgbClr val="FFC942"/>
    <a:srgbClr val="130F25"/>
    <a:srgbClr val="770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3"/>
    <p:restoredTop sz="59484" autoAdjust="0"/>
  </p:normalViewPr>
  <p:slideViewPr>
    <p:cSldViewPr snapToGrid="0" snapToObjects="1">
      <p:cViewPr varScale="1">
        <p:scale>
          <a:sx n="68" d="100"/>
          <a:sy n="68" d="100"/>
        </p:scale>
        <p:origin x="108" y="576"/>
      </p:cViewPr>
      <p:guideLst>
        <p:guide pos="6648"/>
        <p:guide orient="horz" pos="44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4" d="100"/>
          <a:sy n="104" d="100"/>
        </p:scale>
        <p:origin x="2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F9C7B6-768D-954F-BA9C-9122E2D6F6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1915F-6815-D24D-8730-958EF22CD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0A394-DE4D-5742-BB9F-4F15EB604784}" type="datetimeFigureOut">
              <a:rPr lang="en-US" smtClean="0"/>
              <a:t>Sat, 8/16/2025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D0B7F-A9EB-2F45-BF1A-2E9813999A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AAC6D-38E8-B547-8A56-167358C0C2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D28C9-F529-5047-B6FF-09EB9BDA3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45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Sat, 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tools/sqlcmd/sqlcmd-use-utility?view=sql-server-ver17&amp;utm_source=chatgpt.co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sql/tools/sqlcmd/sqlcmd-utility?view=sql-server-ver17&amp;utm_source=chatgpt.com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5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Bullet:</a:t>
            </a:r>
            <a:r>
              <a:rPr lang="en-US" dirty="0"/>
              <a:t> 500+ open-source cmdlets covering nearly every DBA task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</a:t>
            </a:r>
            <a:r>
              <a:rPr lang="en-US" dirty="0" err="1"/>
              <a:t>dbatools</a:t>
            </a:r>
            <a:r>
              <a:rPr lang="en-US" dirty="0"/>
              <a:t> is a DBAs power collection—backup, restore, clone, migration—you name it, a cmdlet exists. Real impact with minimal code.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Built and battle-tested by SQL pros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This isn’t hobby code—it’s backed by MVPs, Microsoft engineers, and real DBAs. Trust it’s solid before you trust your script to it.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Cmdlets like Test-</a:t>
            </a:r>
            <a:r>
              <a:rPr lang="en-US" dirty="0" err="1"/>
              <a:t>DbaConnection</a:t>
            </a:r>
            <a:r>
              <a:rPr lang="en-US" dirty="0"/>
              <a:t>, Copy-</a:t>
            </a:r>
            <a:r>
              <a:rPr lang="en-US" dirty="0" err="1"/>
              <a:t>DbaDatabase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Short, logical cmdlet names like Test-</a:t>
            </a:r>
            <a:r>
              <a:rPr lang="en-US" dirty="0" err="1"/>
              <a:t>DbaConnection</a:t>
            </a:r>
            <a:r>
              <a:rPr lang="en-US" dirty="0"/>
              <a:t> or Copy-</a:t>
            </a:r>
            <a:r>
              <a:rPr lang="en-US" dirty="0" err="1"/>
              <a:t>DbaDatabase</a:t>
            </a:r>
            <a:r>
              <a:rPr lang="en-US" dirty="0"/>
              <a:t> make scripts nearly self-documenting—so anyone on your team gets it.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Great for repeatable cross-server tasks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Everyday operations across hundreds of servers? </a:t>
            </a:r>
            <a:r>
              <a:rPr lang="en-US" dirty="0" err="1"/>
              <a:t>dbatools</a:t>
            </a:r>
            <a:r>
              <a:rPr lang="en-US" dirty="0"/>
              <a:t> gives you remote copy, schema sync, integrity checks in seconds—not hours.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9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Speaker Notes:</a:t>
            </a:r>
            <a:endParaRPr lang="en-US" dirty="0"/>
          </a:p>
          <a:p>
            <a:r>
              <a:rPr lang="en-US" b="1" dirty="0"/>
              <a:t>Bullet:</a:t>
            </a:r>
            <a:r>
              <a:rPr lang="en-US" dirty="0"/>
              <a:t> Example using Test-</a:t>
            </a:r>
            <a:r>
              <a:rPr lang="en-US" dirty="0" err="1"/>
              <a:t>DbaConnection</a:t>
            </a:r>
            <a:r>
              <a:rPr lang="en-US" dirty="0"/>
              <a:t> and Backup-</a:t>
            </a:r>
            <a:r>
              <a:rPr lang="en-US" dirty="0" err="1"/>
              <a:t>DbaDatabase</a:t>
            </a:r>
            <a:r>
              <a:rPr lang="en-US" dirty="0"/>
              <a:t> in a single workflow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With </a:t>
            </a:r>
            <a:r>
              <a:rPr lang="en-US" dirty="0" err="1"/>
              <a:t>dbatools</a:t>
            </a:r>
            <a:r>
              <a:rPr lang="en-US" dirty="0"/>
              <a:t>, testing connectivity and backing up a database is a one-liner—no scripting gymnastics, high confidence execution with best-practice defaults.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52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Bullet:</a:t>
            </a:r>
            <a:r>
              <a:rPr lang="en-US" dirty="0"/>
              <a:t> SSMS script-out → VS Code review → </a:t>
            </a:r>
            <a:r>
              <a:rPr lang="en-US" dirty="0" err="1"/>
              <a:t>sqlcmd</a:t>
            </a:r>
            <a:r>
              <a:rPr lang="en-US" dirty="0"/>
              <a:t> run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Workflow: script it in SSMS, polish it in VS Code, then deploy via </a:t>
            </a:r>
            <a:r>
              <a:rPr lang="en-US" dirty="0" err="1"/>
              <a:t>sqlcmd</a:t>
            </a:r>
            <a:r>
              <a:rPr lang="en-US" dirty="0"/>
              <a:t>—that’s how you maintain quality and speed.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Static port + connection string update = fewer help-desk pages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Fix your port once, bake it into connection strings—suddenly your help-desk isn’t fielding “can’t connect” calls all day.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Daily baseline via PowerShell → JSON artifact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Scripting daily stats and saving to JSON—boom, automatic baseline tracking for performance slide downs or complaints.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CMS query for estate-wide settings drift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Use Central Management Server to run a query across all servers—ideal for catching rogue configuration drift on 50+ instances.</a:t>
            </a:r>
          </a:p>
          <a:p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00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Context:</a:t>
            </a:r>
            <a:r>
              <a:rPr lang="en-US" dirty="0"/>
              <a:t> Windows 11, SQL Server 2022 Developer, database </a:t>
            </a:r>
            <a:r>
              <a:rPr lang="en-US" dirty="0" err="1"/>
              <a:t>GlobomanticsImports</a:t>
            </a:r>
            <a:r>
              <a:rPr lang="en-US" dirty="0"/>
              <a:t>. You are the senior DBA at </a:t>
            </a:r>
            <a:r>
              <a:rPr lang="en-US" b="1" dirty="0"/>
              <a:t>Globomantics Imports</a:t>
            </a:r>
            <a:r>
              <a:rPr lang="en-US" dirty="0"/>
              <a:t>.</a:t>
            </a:r>
          </a:p>
          <a:p>
            <a:r>
              <a:rPr lang="en-US" b="1" dirty="0"/>
              <a:t>1) SSMS Setup &amp; Object Explorer (2:30)</a:t>
            </a:r>
          </a:p>
          <a:p>
            <a:r>
              <a:rPr lang="en-US" b="1" dirty="0"/>
              <a:t>Open SSMS → Connect</a:t>
            </a:r>
            <a:r>
              <a:rPr lang="en-US" dirty="0"/>
              <a:t> localhost (Windows auth).</a:t>
            </a:r>
          </a:p>
          <a:p>
            <a:r>
              <a:rPr lang="en-US" b="1" dirty="0"/>
              <a:t>Registered Servers:</a:t>
            </a:r>
            <a:r>
              <a:rPr lang="en-US" dirty="0"/>
              <a:t> View → Registered Servers → create Local, Prod, </a:t>
            </a:r>
            <a:r>
              <a:rPr lang="en-US" dirty="0" err="1"/>
              <a:t>NonProd</a:t>
            </a:r>
            <a:r>
              <a:rPr lang="en-US" dirty="0"/>
              <a:t> groups; add localhost.</a:t>
            </a:r>
          </a:p>
          <a:p>
            <a:r>
              <a:rPr lang="en-US" b="1" dirty="0"/>
              <a:t>Color Status Bar:</a:t>
            </a:r>
            <a:r>
              <a:rPr lang="en-US" dirty="0"/>
              <a:t> Options → Text Editor → Editor Tab/Status Bar → enable custom color per server (set non-prod neutral; mention prod = red).</a:t>
            </a:r>
          </a:p>
          <a:p>
            <a:r>
              <a:rPr lang="en-US" b="1" dirty="0"/>
              <a:t>Object Explorer Details:</a:t>
            </a:r>
            <a:r>
              <a:rPr lang="en-US" dirty="0"/>
              <a:t> Press </a:t>
            </a:r>
            <a:r>
              <a:rPr lang="en-US" b="1" dirty="0"/>
              <a:t>F7</a:t>
            </a:r>
            <a:r>
              <a:rPr lang="en-US" dirty="0"/>
              <a:t> on </a:t>
            </a:r>
            <a:r>
              <a:rPr lang="en-US" b="1" dirty="0"/>
              <a:t>Tables</a:t>
            </a:r>
            <a:r>
              <a:rPr lang="en-US" dirty="0"/>
              <a:t>; filter by Customer to show fast discovery.</a:t>
            </a:r>
          </a:p>
          <a:p>
            <a:r>
              <a:rPr lang="en-US" b="1" dirty="0"/>
              <a:t>Script-Out Defaults:</a:t>
            </a:r>
            <a:r>
              <a:rPr lang="en-US" dirty="0"/>
              <a:t> Tools → Options → SQL Server Object Explorer → </a:t>
            </a:r>
            <a:r>
              <a:rPr lang="en-US" b="1" dirty="0"/>
              <a:t>Scripting</a:t>
            </a:r>
            <a:r>
              <a:rPr lang="en-US" dirty="0"/>
              <a:t>: check </a:t>
            </a:r>
            <a:r>
              <a:rPr lang="en-US" b="1" dirty="0"/>
              <a:t>Include IF EXISTS</a:t>
            </a:r>
            <a:r>
              <a:rPr lang="en-US" dirty="0"/>
              <a:t>, </a:t>
            </a:r>
            <a:r>
              <a:rPr lang="en-US" b="1" dirty="0"/>
              <a:t>Script DROP and CREATE</a:t>
            </a:r>
            <a:r>
              <a:rPr lang="en-US" dirty="0"/>
              <a:t>.</a:t>
            </a:r>
          </a:p>
          <a:p>
            <a:r>
              <a:rPr lang="en-US" b="1" dirty="0"/>
              <a:t>Dependencies:</a:t>
            </a:r>
            <a:r>
              <a:rPr lang="en-US" dirty="0"/>
              <a:t> Right-click a proc → </a:t>
            </a:r>
            <a:r>
              <a:rPr lang="en-US" b="1" dirty="0"/>
              <a:t>View Dependencies</a:t>
            </a:r>
            <a:r>
              <a:rPr lang="en-US" dirty="0"/>
              <a:t> (note limitations; dynamic SQL caveat).</a:t>
            </a:r>
          </a:p>
          <a:p>
            <a:r>
              <a:rPr lang="en-US" b="1" dirty="0"/>
              <a:t>DAC:</a:t>
            </a:r>
            <a:r>
              <a:rPr lang="en-US" dirty="0"/>
              <a:t> Connect dialog → Server name </a:t>
            </a:r>
            <a:r>
              <a:rPr lang="en-US" dirty="0" err="1"/>
              <a:t>ADMIN:localhost</a:t>
            </a:r>
            <a:r>
              <a:rPr lang="en-US" dirty="0"/>
              <a:t> (don’t connect; just show where it lives).</a:t>
            </a:r>
          </a:p>
          <a:p>
            <a:r>
              <a:rPr lang="en-US" b="1" dirty="0"/>
              <a:t>2) Query Editor Guardrails (1:30)</a:t>
            </a:r>
          </a:p>
          <a:p>
            <a:r>
              <a:rPr lang="en-US" dirty="0"/>
              <a:t>Open </a:t>
            </a:r>
            <a:r>
              <a:rPr lang="en-US" b="1" dirty="0"/>
              <a:t>New Query</a:t>
            </a:r>
            <a:r>
              <a:rPr lang="en-US" dirty="0"/>
              <a:t>, set DB to </a:t>
            </a:r>
            <a:r>
              <a:rPr lang="en-US" dirty="0" err="1"/>
              <a:t>GlobomanticsImports</a:t>
            </a:r>
            <a:r>
              <a:rPr lang="en-US" dirty="0"/>
              <a:t>, paste:</a:t>
            </a:r>
          </a:p>
          <a:p>
            <a:r>
              <a:rPr lang="en-US" dirty="0" err="1"/>
              <a:t>sql</a:t>
            </a:r>
            <a:endParaRPr lang="en-US" dirty="0"/>
          </a:p>
          <a:p>
            <a:r>
              <a:rPr lang="en-US" dirty="0" err="1"/>
              <a:t>CopyEdit</a:t>
            </a:r>
            <a:endParaRPr lang="en-US" dirty="0"/>
          </a:p>
          <a:p>
            <a:pPr rtl="0"/>
            <a:r>
              <a:rPr lang="en-US" dirty="0"/>
              <a:t>-- Safer error semantics SET XACT_ABORT ON; -- Dry-run pattern BEGIN TRAN; -- Inspect target first SELECT COUNT(*) AS </a:t>
            </a:r>
            <a:r>
              <a:rPr lang="en-US" dirty="0" err="1"/>
              <a:t>RowsToChange</a:t>
            </a:r>
            <a:r>
              <a:rPr lang="en-US" dirty="0"/>
              <a:t> FROM </a:t>
            </a:r>
            <a:r>
              <a:rPr lang="en-US" dirty="0" err="1"/>
              <a:t>Sales.Customers</a:t>
            </a:r>
            <a:r>
              <a:rPr lang="en-US" dirty="0"/>
              <a:t> WHERE </a:t>
            </a:r>
            <a:r>
              <a:rPr lang="en-US" dirty="0" err="1"/>
              <a:t>CustomerName</a:t>
            </a:r>
            <a:r>
              <a:rPr lang="en-US" dirty="0"/>
              <a:t> LIKE </a:t>
            </a:r>
            <a:r>
              <a:rPr lang="en-US" dirty="0" err="1"/>
              <a:t>N'%Ltd</a:t>
            </a:r>
            <a:r>
              <a:rPr lang="en-US" dirty="0"/>
              <a:t>%'; -- Example change (commented) -- UPDATE </a:t>
            </a:r>
            <a:r>
              <a:rPr lang="en-US" dirty="0" err="1"/>
              <a:t>Sales.Customers</a:t>
            </a:r>
            <a:r>
              <a:rPr lang="en-US" dirty="0"/>
              <a:t> SET </a:t>
            </a:r>
            <a:r>
              <a:rPr lang="en-US" dirty="0" err="1"/>
              <a:t>PhoneNumber</a:t>
            </a:r>
            <a:r>
              <a:rPr lang="en-US" dirty="0"/>
              <a:t> = NULL WHERE </a:t>
            </a:r>
            <a:r>
              <a:rPr lang="en-US" dirty="0" err="1"/>
              <a:t>CustomerName</a:t>
            </a:r>
            <a:r>
              <a:rPr lang="en-US" dirty="0"/>
              <a:t> LIKE </a:t>
            </a:r>
            <a:r>
              <a:rPr lang="en-US" dirty="0" err="1"/>
              <a:t>N'%Ltd</a:t>
            </a:r>
            <a:r>
              <a:rPr lang="en-US" dirty="0"/>
              <a:t>%'; ROLLBACK; -- or COMMIT after verifying </a:t>
            </a:r>
          </a:p>
          <a:p>
            <a:r>
              <a:rPr lang="en-US" dirty="0"/>
              <a:t>Then enable </a:t>
            </a:r>
            <a:r>
              <a:rPr lang="en-US" b="1" dirty="0"/>
              <a:t>Actual Execution Plan (</a:t>
            </a:r>
            <a:r>
              <a:rPr lang="en-US" b="1" dirty="0" err="1"/>
              <a:t>Ctrl+M</a:t>
            </a:r>
            <a:r>
              <a:rPr lang="en-US" b="1" dirty="0"/>
              <a:t>)</a:t>
            </a:r>
            <a:r>
              <a:rPr lang="en-US" dirty="0"/>
              <a:t> and:</a:t>
            </a:r>
          </a:p>
          <a:p>
            <a:r>
              <a:rPr lang="en-US" dirty="0" err="1"/>
              <a:t>sql</a:t>
            </a:r>
            <a:endParaRPr lang="en-US" dirty="0"/>
          </a:p>
          <a:p>
            <a:r>
              <a:rPr lang="en-US" dirty="0" err="1"/>
              <a:t>CopyEdit</a:t>
            </a:r>
            <a:endParaRPr lang="en-US" dirty="0"/>
          </a:p>
          <a:p>
            <a:pPr rtl="0"/>
            <a:r>
              <a:rPr lang="en-US" dirty="0"/>
              <a:t>SET STATISTICS IO, TIME ON; SELECT TOP 10 * FROM </a:t>
            </a:r>
            <a:r>
              <a:rPr lang="en-US" dirty="0" err="1"/>
              <a:t>Sales.Customers</a:t>
            </a:r>
            <a:r>
              <a:rPr lang="en-US" dirty="0"/>
              <a:t> ORDER BY CustomerID; SET STATISTICS IO, TIME OFF; </a:t>
            </a:r>
          </a:p>
          <a:p>
            <a:r>
              <a:rPr lang="en-US" dirty="0"/>
              <a:t>Explain reading IO/TIME quickly.</a:t>
            </a:r>
          </a:p>
          <a:p>
            <a:r>
              <a:rPr lang="en-US" b="1" dirty="0"/>
              <a:t>3) VS Code + MSSQL Team Workflow (1:30)</a:t>
            </a:r>
          </a:p>
          <a:p>
            <a:r>
              <a:rPr lang="en-US" b="1" dirty="0"/>
              <a:t>Open VS Code</a:t>
            </a:r>
            <a:r>
              <a:rPr lang="en-US" dirty="0"/>
              <a:t> → install “SQL Server (</a:t>
            </a:r>
            <a:r>
              <a:rPr lang="en-US" dirty="0" err="1"/>
              <a:t>mssql</a:t>
            </a:r>
            <a:r>
              <a:rPr lang="en-US" dirty="0"/>
              <a:t>)” if needed.</a:t>
            </a:r>
          </a:p>
          <a:p>
            <a:r>
              <a:rPr lang="en-US" b="1" dirty="0"/>
              <a:t>Connection Profile:</a:t>
            </a:r>
            <a:r>
              <a:rPr lang="en-US" dirty="0"/>
              <a:t> </a:t>
            </a:r>
            <a:r>
              <a:rPr lang="en-US" dirty="0" err="1"/>
              <a:t>Ctrl+Shift+P</a:t>
            </a:r>
            <a:r>
              <a:rPr lang="en-US" dirty="0"/>
              <a:t> → </a:t>
            </a:r>
            <a:r>
              <a:rPr lang="en-US" b="1" dirty="0"/>
              <a:t>MS SQL: Manage Connection Profiles</a:t>
            </a:r>
            <a:r>
              <a:rPr lang="en-US" dirty="0"/>
              <a:t> → create localhost / </a:t>
            </a:r>
            <a:r>
              <a:rPr lang="en-US" dirty="0" err="1"/>
              <a:t>GlobomanticsImports</a:t>
            </a:r>
            <a:r>
              <a:rPr lang="en-US" dirty="0"/>
              <a:t>.</a:t>
            </a:r>
          </a:p>
          <a:p>
            <a:r>
              <a:rPr lang="en-US" b="1" dirty="0"/>
              <a:t>Repo Conventions:</a:t>
            </a:r>
            <a:r>
              <a:rPr lang="en-US" dirty="0"/>
              <a:t> Create folder C:\github\globomantics-admin\sql.</a:t>
            </a:r>
          </a:p>
          <a:p>
            <a:r>
              <a:rPr lang="en-US" b="1" dirty="0"/>
              <a:t>New file:</a:t>
            </a:r>
            <a:r>
              <a:rPr lang="en-US" dirty="0"/>
              <a:t> health-</a:t>
            </a:r>
            <a:r>
              <a:rPr lang="en-US" dirty="0" err="1"/>
              <a:t>check.sql</a:t>
            </a:r>
            <a:r>
              <a:rPr lang="en-US" dirty="0"/>
              <a:t>:</a:t>
            </a:r>
          </a:p>
          <a:p>
            <a:r>
              <a:rPr lang="en-US" dirty="0" err="1"/>
              <a:t>sql</a:t>
            </a:r>
            <a:endParaRPr lang="en-US" dirty="0"/>
          </a:p>
          <a:p>
            <a:r>
              <a:rPr lang="en-US" dirty="0" err="1"/>
              <a:t>CopyEdit</a:t>
            </a:r>
            <a:endParaRPr lang="en-US" dirty="0"/>
          </a:p>
          <a:p>
            <a:pPr rtl="0"/>
            <a:r>
              <a:rPr lang="en-US" dirty="0"/>
              <a:t>SELECT DB_NAME() AS </a:t>
            </a:r>
            <a:r>
              <a:rPr lang="en-US" dirty="0" err="1"/>
              <a:t>DbName</a:t>
            </a:r>
            <a:r>
              <a:rPr lang="en-US" dirty="0"/>
              <a:t>, (SELECT COUNT(*) FROM </a:t>
            </a:r>
            <a:r>
              <a:rPr lang="en-US" dirty="0" err="1"/>
              <a:t>Sales.Customers</a:t>
            </a:r>
            <a:r>
              <a:rPr lang="en-US" dirty="0"/>
              <a:t>) AS </a:t>
            </a:r>
            <a:r>
              <a:rPr lang="en-US" dirty="0" err="1"/>
              <a:t>CustomerCount</a:t>
            </a:r>
            <a:r>
              <a:rPr lang="en-US" dirty="0"/>
              <a:t>, (SELECT SUM(size)*8 FROM </a:t>
            </a:r>
            <a:r>
              <a:rPr lang="en-US" dirty="0" err="1"/>
              <a:t>sys.database_files</a:t>
            </a:r>
            <a:r>
              <a:rPr lang="en-US" dirty="0"/>
              <a:t> WHERE </a:t>
            </a:r>
            <a:r>
              <a:rPr lang="en-US" dirty="0" err="1"/>
              <a:t>type_desc</a:t>
            </a:r>
            <a:r>
              <a:rPr lang="en-US" dirty="0"/>
              <a:t>='ROWS') AS </a:t>
            </a:r>
            <a:r>
              <a:rPr lang="en-US" dirty="0" err="1"/>
              <a:t>DataMB</a:t>
            </a:r>
            <a:r>
              <a:rPr lang="en-US" dirty="0"/>
              <a:t>; </a:t>
            </a:r>
          </a:p>
          <a:p>
            <a:r>
              <a:rPr lang="en-US" b="1" dirty="0"/>
              <a:t>Run</a:t>
            </a:r>
            <a:r>
              <a:rPr lang="en-US" dirty="0"/>
              <a:t> (play button) → </a:t>
            </a:r>
            <a:r>
              <a:rPr lang="en-US" b="1" dirty="0"/>
              <a:t>Save</a:t>
            </a:r>
            <a:r>
              <a:rPr lang="en-US" dirty="0"/>
              <a:t>.</a:t>
            </a:r>
          </a:p>
          <a:p>
            <a:r>
              <a:rPr lang="en-US" dirty="0"/>
              <a:t>Optional: create .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settings.json</a:t>
            </a:r>
            <a:r>
              <a:rPr lang="en-US" dirty="0"/>
              <a:t> with default connection/database for the workspace.</a:t>
            </a:r>
          </a:p>
          <a:p>
            <a:r>
              <a:rPr lang="en-US" b="1" dirty="0"/>
              <a:t>4) Configuration Manager: Predictable Connectivity (1:00)</a:t>
            </a:r>
          </a:p>
          <a:p>
            <a:r>
              <a:rPr lang="en-US" b="1" dirty="0"/>
              <a:t>Open SQL Server Configuration Manager.</a:t>
            </a:r>
            <a:endParaRPr lang="en-US" dirty="0"/>
          </a:p>
          <a:p>
            <a:r>
              <a:rPr lang="en-US" b="1" dirty="0"/>
              <a:t>Services:</a:t>
            </a:r>
            <a:r>
              <a:rPr lang="en-US" dirty="0"/>
              <a:t> Confirm </a:t>
            </a:r>
            <a:r>
              <a:rPr lang="en-US" b="1" dirty="0"/>
              <a:t>SQL Server (MSSQLSERVER)</a:t>
            </a:r>
            <a:r>
              <a:rPr lang="en-US" dirty="0"/>
              <a:t> running; </a:t>
            </a:r>
            <a:r>
              <a:rPr lang="en-US" b="1" dirty="0"/>
              <a:t>SQL Server Agent</a:t>
            </a:r>
            <a:r>
              <a:rPr lang="en-US" dirty="0"/>
              <a:t> running/disabled per policy.</a:t>
            </a:r>
          </a:p>
          <a:p>
            <a:r>
              <a:rPr lang="en-US" b="1" dirty="0"/>
              <a:t>Protocols:</a:t>
            </a:r>
            <a:r>
              <a:rPr lang="en-US" dirty="0"/>
              <a:t> SQL Server Network Configuration → </a:t>
            </a:r>
            <a:r>
              <a:rPr lang="en-US" b="1" dirty="0"/>
              <a:t>Protocols for MSSQLSERVER</a:t>
            </a:r>
            <a:r>
              <a:rPr lang="en-US" dirty="0"/>
              <a:t> → </a:t>
            </a:r>
            <a:r>
              <a:rPr lang="en-US" b="1" dirty="0"/>
              <a:t>Enable TCP/IP</a:t>
            </a:r>
            <a:r>
              <a:rPr lang="en-US" dirty="0"/>
              <a:t>.</a:t>
            </a:r>
          </a:p>
          <a:p>
            <a:r>
              <a:rPr lang="en-US" b="1" dirty="0"/>
              <a:t>Static Port:</a:t>
            </a:r>
            <a:r>
              <a:rPr lang="en-US" dirty="0"/>
              <a:t> </a:t>
            </a:r>
            <a:r>
              <a:rPr lang="en-US" b="1" dirty="0"/>
              <a:t>TCP/IP → Properties → </a:t>
            </a:r>
            <a:r>
              <a:rPr lang="en-US" b="1" dirty="0" err="1"/>
              <a:t>IPAll</a:t>
            </a:r>
            <a:r>
              <a:rPr lang="en-US" b="1" dirty="0"/>
              <a:t> → TCP Port = 1433</a:t>
            </a:r>
            <a:r>
              <a:rPr lang="en-US" dirty="0"/>
              <a:t> (example) → </a:t>
            </a:r>
            <a:r>
              <a:rPr lang="en-US" b="1" dirty="0"/>
              <a:t>OK</a:t>
            </a:r>
            <a:r>
              <a:rPr lang="en-US" dirty="0"/>
              <a:t> → restart service.</a:t>
            </a:r>
          </a:p>
          <a:p>
            <a:r>
              <a:rPr lang="en-US" b="1" dirty="0"/>
              <a:t>SQL Server Browser:</a:t>
            </a:r>
            <a:r>
              <a:rPr lang="en-US" dirty="0"/>
              <a:t> Services → set </a:t>
            </a:r>
            <a:r>
              <a:rPr lang="en-US" b="1" dirty="0"/>
              <a:t>Automatic</a:t>
            </a:r>
            <a:r>
              <a:rPr lang="en-US" dirty="0"/>
              <a:t> only if you need named instance discovery; otherwise </a:t>
            </a:r>
            <a:r>
              <a:rPr lang="en-US" b="1" dirty="0"/>
              <a:t>Disabled</a:t>
            </a:r>
            <a:r>
              <a:rPr lang="en-US" dirty="0"/>
              <a:t> + static port.</a:t>
            </a:r>
          </a:p>
          <a:p>
            <a:r>
              <a:rPr lang="en-US" b="1" dirty="0"/>
              <a:t>5) </a:t>
            </a:r>
            <a:r>
              <a:rPr lang="en-US" b="1" dirty="0" err="1"/>
              <a:t>sqlcmd</a:t>
            </a:r>
            <a:r>
              <a:rPr lang="en-US" b="1" dirty="0"/>
              <a:t>: Checks &amp; Exports (0:45)</a:t>
            </a:r>
          </a:p>
          <a:p>
            <a:r>
              <a:rPr lang="en-US" dirty="0"/>
              <a:t>Open </a:t>
            </a:r>
            <a:r>
              <a:rPr lang="en-US" b="1" dirty="0"/>
              <a:t>Windows Terminal</a:t>
            </a:r>
            <a:r>
              <a:rPr lang="en-US" dirty="0"/>
              <a:t>:</a:t>
            </a:r>
          </a:p>
          <a:p>
            <a:r>
              <a:rPr lang="en-US" dirty="0" err="1"/>
              <a:t>powershell</a:t>
            </a:r>
            <a:endParaRPr lang="en-US" dirty="0"/>
          </a:p>
          <a:p>
            <a:r>
              <a:rPr lang="en-US" dirty="0" err="1"/>
              <a:t>CopyEdit</a:t>
            </a:r>
            <a:endParaRPr lang="en-US" dirty="0"/>
          </a:p>
          <a:p>
            <a:pPr rtl="0"/>
            <a:r>
              <a:rPr lang="en-US" dirty="0"/>
              <a:t># One-off version check </a:t>
            </a:r>
            <a:r>
              <a:rPr lang="en-US" dirty="0" err="1"/>
              <a:t>sqlcmd</a:t>
            </a:r>
            <a:r>
              <a:rPr lang="en-US" dirty="0"/>
              <a:t> -S localhost -E -Q "SELECT @@SERVERNAME AS </a:t>
            </a:r>
            <a:r>
              <a:rPr lang="en-US" dirty="0" err="1"/>
              <a:t>ServerName</a:t>
            </a:r>
            <a:r>
              <a:rPr lang="en-US" dirty="0"/>
              <a:t>, @@VERSION AS Version;" # Export a CSV from our repo script </a:t>
            </a:r>
            <a:r>
              <a:rPr lang="en-US" dirty="0" err="1"/>
              <a:t>sqlcmd</a:t>
            </a:r>
            <a:r>
              <a:rPr lang="en-US" dirty="0"/>
              <a:t> -S localhost -E -d </a:t>
            </a:r>
            <a:r>
              <a:rPr lang="en-US" dirty="0" err="1"/>
              <a:t>GlobomanticsImports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"C:\github\globomantics-admin\sql\health-check.sql" -s "," -W -o "C:\Temp\health-check.csv" # CI-friendly: fail on error </a:t>
            </a:r>
            <a:r>
              <a:rPr lang="en-US" dirty="0" err="1"/>
              <a:t>sqlcmd</a:t>
            </a:r>
            <a:r>
              <a:rPr lang="en-US" dirty="0"/>
              <a:t> -S localhost -E -Q "SELECT 1/0" -b; echo $LASTEXITCODE </a:t>
            </a:r>
          </a:p>
          <a:p>
            <a:r>
              <a:rPr lang="en-US" b="1" dirty="0"/>
              <a:t>6) PowerShell 7: Inventory &amp; Sanity (0:45)</a:t>
            </a:r>
          </a:p>
          <a:p>
            <a:r>
              <a:rPr lang="en-US" dirty="0" err="1"/>
              <a:t>powershell</a:t>
            </a:r>
            <a:endParaRPr lang="en-US" dirty="0"/>
          </a:p>
          <a:p>
            <a:r>
              <a:rPr lang="en-US" dirty="0" err="1"/>
              <a:t>CopyEdit</a:t>
            </a:r>
            <a:endParaRPr lang="en-US" dirty="0"/>
          </a:p>
          <a:p>
            <a:pPr rtl="0"/>
            <a:r>
              <a:rPr lang="en-US" dirty="0"/>
              <a:t># Ensure modules (first time only) Install-</a:t>
            </a:r>
            <a:r>
              <a:rPr lang="en-US" dirty="0" err="1"/>
              <a:t>PackageProvider</a:t>
            </a:r>
            <a:r>
              <a:rPr lang="en-US" dirty="0"/>
              <a:t> NuGet -Force Set-</a:t>
            </a:r>
            <a:r>
              <a:rPr lang="en-US" dirty="0" err="1"/>
              <a:t>PSRepository</a:t>
            </a:r>
            <a:r>
              <a:rPr lang="en-US" dirty="0"/>
              <a:t> </a:t>
            </a:r>
            <a:r>
              <a:rPr lang="en-US" dirty="0" err="1"/>
              <a:t>PSGallery</a:t>
            </a:r>
            <a:r>
              <a:rPr lang="en-US" dirty="0"/>
              <a:t> -</a:t>
            </a:r>
            <a:r>
              <a:rPr lang="en-US" dirty="0" err="1"/>
              <a:t>InstallationPolicy</a:t>
            </a:r>
            <a:r>
              <a:rPr lang="en-US" dirty="0"/>
              <a:t> Trusted Install-Module </a:t>
            </a:r>
            <a:r>
              <a:rPr lang="en-US" dirty="0" err="1"/>
              <a:t>SqlServer</a:t>
            </a:r>
            <a:r>
              <a:rPr lang="en-US" dirty="0"/>
              <a:t> -Force Install-Module </a:t>
            </a:r>
            <a:r>
              <a:rPr lang="en-US" dirty="0" err="1"/>
              <a:t>dbatools</a:t>
            </a:r>
            <a:r>
              <a:rPr lang="en-US" dirty="0"/>
              <a:t> -Force # optional but recommended # Quick connection + count with Invoke-</a:t>
            </a:r>
            <a:r>
              <a:rPr lang="en-US" dirty="0" err="1"/>
              <a:t>Sqlcmd</a:t>
            </a:r>
            <a:r>
              <a:rPr lang="en-US" dirty="0"/>
              <a:t> Invoke-</a:t>
            </a:r>
            <a:r>
              <a:rPr lang="en-US" dirty="0" err="1"/>
              <a:t>Sqlcmd</a:t>
            </a:r>
            <a:r>
              <a:rPr lang="en-US" dirty="0"/>
              <a:t> -</a:t>
            </a:r>
            <a:r>
              <a:rPr lang="en-US" dirty="0" err="1"/>
              <a:t>ServerInstance</a:t>
            </a:r>
            <a:r>
              <a:rPr lang="en-US" dirty="0"/>
              <a:t> localhost -Database </a:t>
            </a:r>
            <a:r>
              <a:rPr lang="en-US" dirty="0" err="1"/>
              <a:t>GlobomanticsImports</a:t>
            </a:r>
            <a:r>
              <a:rPr lang="en-US" dirty="0"/>
              <a:t> -Query "SELECT COUNT(*) AS </a:t>
            </a:r>
            <a:r>
              <a:rPr lang="en-US" dirty="0" err="1"/>
              <a:t>CustomerCount</a:t>
            </a:r>
            <a:r>
              <a:rPr lang="en-US" dirty="0"/>
              <a:t> FROM </a:t>
            </a:r>
            <a:r>
              <a:rPr lang="en-US" dirty="0" err="1"/>
              <a:t>Sales.Customers</a:t>
            </a:r>
            <a:r>
              <a:rPr lang="en-US" dirty="0"/>
              <a:t>" # Fleet-ready checks with </a:t>
            </a:r>
            <a:r>
              <a:rPr lang="en-US" dirty="0" err="1"/>
              <a:t>dbatools</a:t>
            </a:r>
            <a:r>
              <a:rPr lang="en-US" dirty="0"/>
              <a:t> (example) "localhost" | Test-</a:t>
            </a:r>
            <a:r>
              <a:rPr lang="en-US" dirty="0" err="1"/>
              <a:t>DbaConnection</a:t>
            </a:r>
            <a:r>
              <a:rPr lang="en-US" dirty="0"/>
              <a:t> Get-</a:t>
            </a:r>
            <a:r>
              <a:rPr lang="en-US" dirty="0" err="1"/>
              <a:t>DbaDatabase</a:t>
            </a:r>
            <a:r>
              <a:rPr lang="en-US" dirty="0"/>
              <a:t> -</a:t>
            </a:r>
            <a:r>
              <a:rPr lang="en-US" dirty="0" err="1"/>
              <a:t>SqlInstance</a:t>
            </a:r>
            <a:r>
              <a:rPr lang="en-US" dirty="0"/>
              <a:t> localhost | Where-Object </a:t>
            </a:r>
            <a:r>
              <a:rPr lang="en-US" dirty="0" err="1"/>
              <a:t>IsSystemObject</a:t>
            </a:r>
            <a:r>
              <a:rPr lang="en-US" dirty="0"/>
              <a:t> -eq $false | Select-Object Name, Owner, </a:t>
            </a:r>
            <a:r>
              <a:rPr lang="en-US" dirty="0" err="1"/>
              <a:t>CreateDate</a:t>
            </a:r>
            <a:r>
              <a:rPr lang="en-US" dirty="0"/>
              <a:t> </a:t>
            </a:r>
          </a:p>
          <a:p>
            <a:r>
              <a:rPr lang="en-US" b="1" dirty="0"/>
              <a:t>7) Wrap (0:30)</a:t>
            </a:r>
          </a:p>
          <a:p>
            <a:r>
              <a:rPr lang="en-US" dirty="0"/>
              <a:t>“We hardened SSMS with CMS, filters, and script options; guarded ourselves with XACT_ABORT, transactions, and quick perf reads; standardized VS Code for the team; locked in a static port so apps connect; and automated checks with </a:t>
            </a:r>
            <a:r>
              <a:rPr lang="en-US" dirty="0" err="1"/>
              <a:t>sqlcmd</a:t>
            </a:r>
            <a:r>
              <a:rPr lang="en-US"/>
              <a:t> + PowerShell.”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Bullet:</a:t>
            </a:r>
            <a:r>
              <a:rPr lang="en-US" dirty="0"/>
              <a:t> Navigate SSMS Object Explorer &amp; Query Editor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“We’ll go deeper into </a:t>
            </a:r>
            <a:r>
              <a:rPr lang="en-US" b="1" dirty="0"/>
              <a:t>SQL Server Management Studio (SSMS)</a:t>
            </a:r>
            <a:r>
              <a:rPr lang="en-US" dirty="0"/>
              <a:t> power moves: fast filtering, dependency checks, and script-out patterns.”</a:t>
            </a:r>
          </a:p>
          <a:p>
            <a:r>
              <a:rPr lang="en-US" b="1" dirty="0"/>
              <a:t>Bullet:</a:t>
            </a:r>
            <a:r>
              <a:rPr lang="en-US" dirty="0"/>
              <a:t> Script-First With VS Code + MSSQL Extension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“We’ll tighten a </a:t>
            </a:r>
            <a:r>
              <a:rPr lang="en-US" b="1" dirty="0"/>
              <a:t>Visual Studio Code</a:t>
            </a:r>
            <a:r>
              <a:rPr lang="en-US" dirty="0"/>
              <a:t> workflow that’s source-controlled, predictable, and team-friendly.”</a:t>
            </a:r>
          </a:p>
          <a:p>
            <a:r>
              <a:rPr lang="en-US" b="1" dirty="0"/>
              <a:t>Bullet:</a:t>
            </a:r>
            <a:r>
              <a:rPr lang="en-US" dirty="0"/>
              <a:t> Configure Services &amp; Protocols In Configuration Manager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“We’ll set a </a:t>
            </a:r>
            <a:r>
              <a:rPr lang="en-US" b="1" dirty="0"/>
              <a:t>static TCP port</a:t>
            </a:r>
            <a:r>
              <a:rPr lang="en-US" dirty="0"/>
              <a:t> and sanity-check the </a:t>
            </a:r>
            <a:r>
              <a:rPr lang="en-US" b="1" dirty="0"/>
              <a:t>SQL Server Browser</a:t>
            </a:r>
            <a:r>
              <a:rPr lang="en-US" dirty="0"/>
              <a:t> service so remote apps actually connect.”</a:t>
            </a:r>
          </a:p>
          <a:p>
            <a:r>
              <a:rPr lang="en-US" b="1" dirty="0"/>
              <a:t>Bullet:</a:t>
            </a:r>
            <a:r>
              <a:rPr lang="en-US" dirty="0"/>
              <a:t> Automate With </a:t>
            </a:r>
            <a:r>
              <a:rPr lang="en-US" dirty="0" err="1"/>
              <a:t>sqlcmd</a:t>
            </a:r>
            <a:r>
              <a:rPr lang="en-US" dirty="0"/>
              <a:t> &amp; PowerShell 7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“We’ll run repeatable checks and exports using </a:t>
            </a:r>
            <a:r>
              <a:rPr lang="en-US" b="1" dirty="0" err="1"/>
              <a:t>sqlcmd</a:t>
            </a:r>
            <a:r>
              <a:rPr lang="en-US" dirty="0"/>
              <a:t> and </a:t>
            </a:r>
            <a:r>
              <a:rPr lang="en-US" b="1" dirty="0"/>
              <a:t>PowerShell 7</a:t>
            </a:r>
            <a:r>
              <a:rPr lang="en-US" dirty="0"/>
              <a:t> without leaving your terminal.”</a:t>
            </a:r>
          </a:p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51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Quick Recap of SQL Server GUI Management Tools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Revisit SSMS Object Explorer &amp; Query Editor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We’ll breeze through this—just a nod to the tools you’ve already mastered: Object Explorer, query windows, dragging and dropping. No deep dive here.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Recall connecting and querying with VS Code + </a:t>
            </a:r>
            <a:r>
              <a:rPr lang="en-US" dirty="0" err="1"/>
              <a:t>mssql</a:t>
            </a:r>
            <a:r>
              <a:rPr lang="en-US" dirty="0"/>
              <a:t> extension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Remember how fast it is—VS Code with </a:t>
            </a:r>
            <a:r>
              <a:rPr lang="en-US" dirty="0" err="1"/>
              <a:t>mssql</a:t>
            </a:r>
            <a:r>
              <a:rPr lang="en-US" dirty="0"/>
              <a:t> is your lightweight editor for quick scripting without sacrificing autocomplete or snippets.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Remember Config Manager for services and protocols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We used Config Manager to toggle TCP/IP, set service start modes, and control network protocols—your foundation for predictable server behavior.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7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Query Editor: Guardrails, Not Just Queries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Set </a:t>
            </a:r>
            <a:r>
              <a:rPr lang="en-US" dirty="0" err="1"/>
              <a:t>SET</a:t>
            </a:r>
            <a:r>
              <a:rPr lang="en-US" dirty="0"/>
              <a:t> XACT_ABORT ON for safer transactions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Turning SET XACT_ABORT ON means that any runtime error causes the whole transaction to roll back—way safer than flipping a switch in your head.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BEGIN TRAN / ROLLBACK dry-runs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Wrap changes in BEGIN TRAN and hit rollback if needed—this is your “oops” insurance before production queries.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Actual plans + SET STATISTICS IO, TIME ON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Flip on actual execution plans and use SET STATISTICS IO, TIME ON to get real metrics—readable, actionable insight into query cost and I/O.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SQLCMD mode in SSMS for variables/includes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Turn on SQLCMD mode in SSMS and you can do variables, includes, and even mix T-SQL with OS commands—grown-up scripting without switching to CLI.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93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Bullet:</a:t>
            </a:r>
            <a:r>
              <a:rPr lang="en-US" dirty="0"/>
              <a:t> </a:t>
            </a:r>
            <a:r>
              <a:rPr lang="en-US" dirty="0" err="1"/>
              <a:t>sqlcmd</a:t>
            </a:r>
            <a:r>
              <a:rPr lang="en-US" dirty="0"/>
              <a:t> is a command-line tool for ad-hoc and scripted T-SQL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You know T-SQL—</a:t>
            </a:r>
            <a:r>
              <a:rPr lang="en-US" dirty="0" err="1"/>
              <a:t>sqlcmd</a:t>
            </a:r>
            <a:r>
              <a:rPr lang="en-US" dirty="0"/>
              <a:t> is the CLI version of SSMS: lightweight, scriptable, and perfect for those “run-then-go” tasks. </a:t>
            </a:r>
            <a:r>
              <a:rPr lang="en-US" dirty="0">
                <a:hlinkClick r:id="rId3"/>
              </a:rPr>
              <a:t>Microsoft Learn+8Microsoft Learn+8SQL Shack+8</a:t>
            </a:r>
            <a:r>
              <a:rPr lang="en-US" dirty="0">
                <a:hlinkClick r:id="rId4"/>
              </a:rPr>
              <a:t>Microsoft Learn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Two variants: Go-based standalone and ODBC-based with SQL Server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There’s a Go-based version you can grab separately and an ODBC-based one that ships with SQL Server or </a:t>
            </a:r>
            <a:r>
              <a:rPr lang="en-US" dirty="0" err="1"/>
              <a:t>mssql</a:t>
            </a:r>
            <a:r>
              <a:rPr lang="en-US" dirty="0"/>
              <a:t>-tools. Both run everywhere—Windows, Linux, even containers. </a:t>
            </a:r>
            <a:r>
              <a:rPr lang="en-US" dirty="0">
                <a:hlinkClick r:id="rId4"/>
              </a:rPr>
              <a:t>Microsoft Learn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Common flags: -S, -E, -U, -P, -</a:t>
            </a:r>
            <a:r>
              <a:rPr lang="en-US" dirty="0" err="1"/>
              <a:t>i</a:t>
            </a:r>
            <a:r>
              <a:rPr lang="en-US" dirty="0"/>
              <a:t>, -Q, -o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Flags: -S is your server, -E is Windows auth, -U/-P for SQL logins; -</a:t>
            </a:r>
            <a:r>
              <a:rPr lang="en-US" dirty="0" err="1"/>
              <a:t>i</a:t>
            </a:r>
            <a:r>
              <a:rPr lang="en-US" dirty="0"/>
              <a:t> runs a script, -Q runs inline queries, and -o writes output to file. </a:t>
            </a:r>
            <a:r>
              <a:rPr lang="en-US" dirty="0">
                <a:hlinkClick r:id="rId3"/>
              </a:rPr>
              <a:t>Microsoft Learn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5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sqlcmd</a:t>
            </a:r>
            <a:r>
              <a:rPr lang="en-US" b="1" dirty="0"/>
              <a:t> – Small But Mighty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-b fail on error for CI/CD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Use -b so </a:t>
            </a:r>
            <a:r>
              <a:rPr lang="en-US" dirty="0" err="1"/>
              <a:t>sqlcmd</a:t>
            </a:r>
            <a:r>
              <a:rPr lang="en-US" dirty="0"/>
              <a:t> exits on error—critical when you're piping scripts into CI/CD pipelines or automation.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-Q for one-offs; -</a:t>
            </a:r>
            <a:r>
              <a:rPr lang="en-US" dirty="0" err="1"/>
              <a:t>i</a:t>
            </a:r>
            <a:r>
              <a:rPr lang="en-US" dirty="0"/>
              <a:t> for script files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-Q is your quick ad-hoc query tool; -</a:t>
            </a:r>
            <a:r>
              <a:rPr lang="en-US" dirty="0" err="1"/>
              <a:t>i</a:t>
            </a:r>
            <a:r>
              <a:rPr lang="en-US" dirty="0"/>
              <a:t> lets you run pro-level scripts from file—pick your weapon depending on the job.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-v variables + :</a:t>
            </a:r>
            <a:r>
              <a:rPr lang="en-US" dirty="0" err="1"/>
              <a:t>setvar</a:t>
            </a:r>
            <a:r>
              <a:rPr lang="en-US" dirty="0"/>
              <a:t> inside scripts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Parameterize your script with -v and :</a:t>
            </a:r>
            <a:r>
              <a:rPr lang="en-US" dirty="0" err="1"/>
              <a:t>setvar</a:t>
            </a:r>
            <a:r>
              <a:rPr lang="en-US" dirty="0"/>
              <a:t>—makes your scripts portable and safe for multiple environments.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-s delimiter + -W trim for clean CSV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Want nice CSVs for reporting or ETL? Use -s to set your field separator and -W to strip padding—clean data out of the box.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08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Bullet:</a:t>
            </a:r>
            <a:r>
              <a:rPr lang="en-US" dirty="0"/>
              <a:t> Sample </a:t>
            </a:r>
            <a:r>
              <a:rPr lang="en-US" dirty="0" err="1"/>
              <a:t>sqlcmd</a:t>
            </a:r>
            <a:r>
              <a:rPr lang="en-US" dirty="0"/>
              <a:t> script with Windows auth and file inputs/outputs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This snippet shows how you run a cleanup script against your local instance, using Windows auth and logging output—perfect for nightly runs.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99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SqlServer</a:t>
            </a:r>
            <a:r>
              <a:rPr lang="en-US" b="1" dirty="0"/>
              <a:t> Module – Practical PowerShell Admin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Import-Module </a:t>
            </a:r>
            <a:r>
              <a:rPr lang="en-US" dirty="0" err="1"/>
              <a:t>SqlServer</a:t>
            </a:r>
            <a:r>
              <a:rPr lang="en-US" dirty="0"/>
              <a:t> for modern cmdlets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This module replaces the old SQLPS—clean, updated cmdlets that let you query, backup, manage security, and more—all from PowerShell.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Install-Module </a:t>
            </a:r>
            <a:r>
              <a:rPr lang="en-US" dirty="0" err="1"/>
              <a:t>SqlServer</a:t>
            </a:r>
            <a:r>
              <a:rPr lang="en-US" dirty="0"/>
              <a:t> via PowerShell Gallery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One-liner install from PowerShell Gallery—Install-Module </a:t>
            </a:r>
            <a:r>
              <a:rPr lang="en-US" dirty="0" err="1"/>
              <a:t>SqlServer</a:t>
            </a:r>
            <a:r>
              <a:rPr lang="en-US" dirty="0"/>
              <a:t>—no installer spam, just instant access to automation scripts.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Use cmdlets like Get-</a:t>
            </a:r>
            <a:r>
              <a:rPr lang="en-US" dirty="0" err="1"/>
              <a:t>SqlInstance</a:t>
            </a:r>
            <a:r>
              <a:rPr lang="en-US" dirty="0"/>
              <a:t>, Backup-</a:t>
            </a:r>
            <a:r>
              <a:rPr lang="en-US" dirty="0" err="1"/>
              <a:t>SqlDatabase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Need to list instances or run a backup? Cmdlets named Get-</a:t>
            </a:r>
            <a:r>
              <a:rPr lang="en-US" dirty="0" err="1"/>
              <a:t>SqlInstance</a:t>
            </a:r>
            <a:r>
              <a:rPr lang="en-US" dirty="0"/>
              <a:t> or Backup-</a:t>
            </a:r>
            <a:r>
              <a:rPr lang="en-US" dirty="0" err="1"/>
              <a:t>SqlDatabase</a:t>
            </a:r>
            <a:r>
              <a:rPr lang="en-US" dirty="0"/>
              <a:t> are literally what they sound like—intuitive and script-friendly.</a:t>
            </a:r>
          </a:p>
          <a:p>
            <a:endParaRPr lang="en-US" b="1" dirty="0"/>
          </a:p>
          <a:p>
            <a:r>
              <a:rPr lang="en-US" b="1" dirty="0"/>
              <a:t>Bullet:</a:t>
            </a:r>
            <a:r>
              <a:rPr lang="en-US" dirty="0"/>
              <a:t> Supports loops, error handling, and PS objects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PowerShell handles loops, try/catch, and returns objects—not text—so your automation is robust, programmable, and reusable.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06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Bullet:</a:t>
            </a:r>
            <a:r>
              <a:rPr lang="en-US" dirty="0"/>
              <a:t> Example showing Import‑Module and Invoke‑</a:t>
            </a:r>
            <a:r>
              <a:rPr lang="en-US" dirty="0" err="1"/>
              <a:t>Sqlcmd</a:t>
            </a:r>
            <a:r>
              <a:rPr lang="en-US" dirty="0"/>
              <a:t> with verbose and stats</a:t>
            </a:r>
            <a:br>
              <a:rPr lang="en-US" dirty="0"/>
            </a:br>
            <a:r>
              <a:rPr lang="en-US" b="1" dirty="0"/>
              <a:t>Blurb:</a:t>
            </a:r>
            <a:r>
              <a:rPr lang="en-US" dirty="0"/>
              <a:t> Here you import the module, run a simple date query, get print outputs, and capture stats like rows affected — all inside PowerShell with context and control.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59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rmAutofit/>
          </a:bodyPr>
          <a:lstStyle>
            <a:lvl1pPr marL="0" indent="0">
              <a:lnSpc>
                <a:spcPct val="95000"/>
              </a:lnSpc>
              <a:buNone/>
              <a:defRPr sz="10000" b="1" i="0" spc="0" baseline="0">
                <a:latin typeface="+mj-lt"/>
              </a:defRPr>
            </a:lvl1pPr>
          </a:lstStyle>
          <a:p>
            <a:r>
              <a:rPr lang="en-US" b="1" dirty="0"/>
              <a:t>Course Title 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b="1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59BE4D9-7D6F-E79E-ED11-0F95D3693A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3720" y="4740793"/>
            <a:ext cx="16221456" cy="60898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b="0" dirty="0">
                <a:solidFill>
                  <a:srgbClr val="130F25"/>
                </a:solidFill>
              </a:rPr>
              <a:t>First Content Module Title in Title Case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BAC516D-E260-880D-CE83-54686694A37C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  <a:effectLst/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422547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99690" y="2346370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9690" y="4666792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899690" y="6987214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91849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91849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91849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91023" y="2346370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1023" y="4666792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91023" y="6987214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09826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609826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609826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405272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7189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917189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0">
                <a:latin typeface="+mn-lt"/>
              </a:defRPr>
            </a:lvl1pPr>
          </a:lstStyle>
          <a:p>
            <a:pPr lvl="0"/>
            <a:r>
              <a:rPr lang="en-US" dirty="0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17189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917190" y="2071960"/>
            <a:ext cx="1645362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366171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2366171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0">
                <a:latin typeface="+mn-lt"/>
              </a:defRPr>
            </a:lvl1pPr>
          </a:lstStyle>
          <a:p>
            <a:pPr lvl="0"/>
            <a:r>
              <a:rPr lang="en-US" dirty="0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366171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41680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641680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0">
                <a:latin typeface="+mn-lt"/>
              </a:defRPr>
            </a:lvl1pPr>
          </a:lstStyle>
          <a:p>
            <a:pPr lvl="0"/>
            <a:r>
              <a:rPr lang="en-US" dirty="0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41680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308708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89" y="2560321"/>
            <a:ext cx="7828225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 paste 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3" y="6760231"/>
            <a:ext cx="7828221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42582" y="2560321"/>
            <a:ext cx="7828225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 paste in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42586" y="6760231"/>
            <a:ext cx="7828221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84775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2734727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</a:t>
            </a:r>
            <a:br>
              <a:rPr lang="en-US" dirty="0"/>
            </a:br>
            <a:r>
              <a:rPr lang="en-US" dirty="0"/>
              <a:t>paste 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14514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611172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993130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48784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88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image icon or paste 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92770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392772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image icon or paste in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2375537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11649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</a:t>
            </a:r>
            <a:br>
              <a:rPr lang="en-US" dirty="0"/>
            </a:br>
            <a:r>
              <a:rPr lang="en-US" dirty="0"/>
              <a:t>paste 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680373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392772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</a:t>
            </a:r>
            <a:br>
              <a:rPr lang="en-US" dirty="0"/>
            </a:br>
            <a:r>
              <a:rPr lang="en-US" dirty="0"/>
              <a:t>paste in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618383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 dirty="0"/>
              <a:t>To add image or icon, click the </a:t>
            </a:r>
            <a:br>
              <a:rPr lang="en-US" dirty="0"/>
            </a:br>
            <a:r>
              <a:rPr lang="en-US" dirty="0"/>
              <a:t>image icon or</a:t>
            </a:r>
            <a:br>
              <a:rPr lang="en-US" dirty="0"/>
            </a:br>
            <a:r>
              <a:rPr lang="en-US" dirty="0"/>
              <a:t>paste 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50747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11395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31071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50747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11395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1071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70377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010622" y="3165943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894098" y="3152306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305114" y="3165943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599606" y="3152306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11682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6174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00666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02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20237" y="214429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20237" y="455597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17191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17190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711468" y="214429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11468" y="455597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2708422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08421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818898" y="214429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18898" y="455597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815852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15851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0640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341073" y="2532121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1073" y="4987397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341073" y="7389327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48038" y="2478772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38" y="4934048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48038" y="7335978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4172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itional Modu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rmAutofit/>
          </a:bodyPr>
          <a:lstStyle>
            <a:lvl1pPr marL="0" indent="0">
              <a:lnSpc>
                <a:spcPct val="95000"/>
              </a:lnSpc>
              <a:buNone/>
              <a:defRPr sz="10000" b="1" i="0" spc="0" baseline="0">
                <a:latin typeface="+mj-lt"/>
              </a:defRPr>
            </a:lvl1pPr>
          </a:lstStyle>
          <a:p>
            <a:r>
              <a:rPr lang="en-US" b="1" dirty="0"/>
              <a:t>Additional Module Title 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  <a:effectLst/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b="1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6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 dirty="0"/>
              <a:t>Click icon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01994" y="2145186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01994" y="4111178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01994" y="6080288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91719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001994" y="8049396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732274" y="2236627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32274" y="4202621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32274" y="6171729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32274" y="8140837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549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 dirty="0"/>
              <a:t>Click icon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71837" y="2145187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971837" y="3623501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971837" y="5101815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91719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971837" y="6580129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729869" y="2236625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29869" y="3714941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29869" y="5193255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29869" y="6671567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91719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971837" y="8100643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729869" y="8192081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1034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475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1016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1016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6131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90" y="3369277"/>
            <a:ext cx="5065776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3210" y="3369277"/>
            <a:ext cx="5061580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309230" y="3369277"/>
            <a:ext cx="5061580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40445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90" y="3369277"/>
            <a:ext cx="5065776" cy="5008606"/>
          </a:xfrm>
          <a:prstGeom prst="roundRect">
            <a:avLst>
              <a:gd name="adj" fmla="val 5057"/>
            </a:avLst>
          </a:prstGeom>
          <a:noFill/>
          <a:ln w="1016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3210" y="3369277"/>
            <a:ext cx="5061580" cy="5008606"/>
          </a:xfrm>
          <a:prstGeom prst="roundRect">
            <a:avLst>
              <a:gd name="adj" fmla="val 5057"/>
            </a:avLst>
          </a:prstGeom>
          <a:noFill/>
          <a:ln w="1016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305034" y="3369277"/>
            <a:ext cx="5061580" cy="5008606"/>
          </a:xfrm>
          <a:prstGeom prst="roundRect">
            <a:avLst>
              <a:gd name="adj" fmla="val 5057"/>
            </a:avLst>
          </a:prstGeom>
          <a:noFill/>
          <a:ln w="1016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2568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39" y="3369277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189" y="6507610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19139" y="6507610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0666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39" y="3369277"/>
            <a:ext cx="7851672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189" y="6507610"/>
            <a:ext cx="7851672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19139" y="6507610"/>
            <a:ext cx="7851672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6837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49977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43900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520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49977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43900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21586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8" y="0"/>
            <a:ext cx="6990393" cy="10287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 b="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6947017" y="-1277203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14141-1F37-6552-E7DA-8FE1F65CA7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28713" y="2145386"/>
            <a:ext cx="4565449" cy="1757363"/>
          </a:xfrm>
          <a:prstGeom prst="rect">
            <a:avLst/>
          </a:prstGeom>
        </p:spPr>
        <p:txBody>
          <a:bodyPr vert="horz" wrap="square" lIns="0" tIns="32970" rIns="65939" bIns="32970" rtlCol="0" anchor="ctr" anchorCtr="0">
            <a:noAutofit/>
          </a:bodyPr>
          <a:lstStyle/>
          <a:p>
            <a:pPr marL="0" marR="0" indent="0" algn="ctr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PS TT Commons" charset="0"/>
                <a:cs typeface="PS TT Commons" charset="0"/>
              </a:rPr>
              <a:t>Overview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13B4D90-C942-F5C1-85FA-5772CBE7A3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8041" y="3729037"/>
            <a:ext cx="4675186" cy="37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9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4253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 b="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91920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8288000" cy="38703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2926080"/>
            <a:ext cx="18288000" cy="944265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6453621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26814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8288000" cy="3786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2926080"/>
            <a:ext cx="18288000" cy="944265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6453621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5665785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8595360" y="3786029"/>
            <a:ext cx="1152144" cy="6500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8640766" y="3786028"/>
            <a:ext cx="1106738" cy="6500972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8288000" cy="378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2926080"/>
            <a:ext cx="18288000" cy="85994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3786032"/>
            <a:ext cx="8951494" cy="6500968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2" y="3786030"/>
            <a:ext cx="3729515" cy="94731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10253696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9336506" y="3786031"/>
            <a:ext cx="8951494" cy="5321393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27118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9336506" y="8851932"/>
            <a:ext cx="7689622" cy="143506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3696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7864184" y="3786030"/>
            <a:ext cx="423816" cy="510987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8595360" y="3786029"/>
            <a:ext cx="1152144" cy="65009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8542657" y="3786028"/>
            <a:ext cx="1106738" cy="6500972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8288000" cy="3786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2926080"/>
            <a:ext cx="18288000" cy="85994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3772220"/>
            <a:ext cx="8951494" cy="6500972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31668" y="3764150"/>
            <a:ext cx="3729515" cy="94731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10253696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9336506" y="3786031"/>
            <a:ext cx="8951494" cy="5321393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27118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9336506" y="8851932"/>
            <a:ext cx="7689622" cy="143506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3696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7864184" y="3786030"/>
            <a:ext cx="423816" cy="510987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3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8288000" cy="3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2926081"/>
            <a:ext cx="18288000" cy="85637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3786012"/>
            <a:ext cx="11777472" cy="6500988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0457947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150198"/>
            <a:ext cx="5839376" cy="574360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9861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0"/>
            <a:ext cx="18288000" cy="3786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2926081"/>
            <a:ext cx="18288000" cy="85993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3786012"/>
            <a:ext cx="11777472" cy="6500988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150198"/>
            <a:ext cx="5839376" cy="574360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0198"/>
            <a:ext cx="10293355" cy="57436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63609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0" y="0"/>
            <a:ext cx="6613451" cy="1028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577752"/>
            <a:ext cx="10755386" cy="8297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11991" y="542566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75" y="4384065"/>
            <a:ext cx="5296902" cy="1518870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890260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-1" y="0"/>
            <a:ext cx="6613451" cy="10287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577752"/>
            <a:ext cx="10755386" cy="8297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11991" y="542566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75" y="4384065"/>
            <a:ext cx="5296902" cy="1518870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76229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6947017" y="-1277203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AED6E-4C85-046A-8502-A51487D830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28713" y="2145386"/>
            <a:ext cx="4565449" cy="1757363"/>
          </a:xfrm>
          <a:prstGeom prst="rect">
            <a:avLst/>
          </a:prstGeom>
        </p:spPr>
        <p:txBody>
          <a:bodyPr vert="horz" wrap="square" lIns="0" tIns="32970" rIns="65939" bIns="32970" rtlCol="0" anchor="ctr" anchorCtr="0">
            <a:noAutofit/>
          </a:bodyPr>
          <a:lstStyle/>
          <a:p>
            <a:pPr marL="0" marR="0" indent="0" algn="ctr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PS TT Commons" charset="0"/>
                <a:cs typeface="PS TT Commons" charset="0"/>
              </a:rPr>
              <a:t>Summary</a:t>
            </a:r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673F41-9FEE-27A0-8197-1875F27EA0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0499" y="4017055"/>
            <a:ext cx="4435077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926080"/>
            <a:ext cx="16453620" cy="68142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120205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926080"/>
            <a:ext cx="16453620" cy="68142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59531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4" y="0"/>
            <a:ext cx="18288004" cy="37970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2926081"/>
            <a:ext cx="18288000" cy="911848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3786012"/>
            <a:ext cx="18288000" cy="35815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17188" y="7571232"/>
            <a:ext cx="16453621" cy="24688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041648"/>
            <a:ext cx="16453621" cy="30812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098236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4" y="0"/>
            <a:ext cx="18288004" cy="37970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2926081"/>
            <a:ext cx="18288000" cy="870932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3786012"/>
            <a:ext cx="18288000" cy="3581500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0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17188" y="7571232"/>
            <a:ext cx="16453621" cy="24688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041648"/>
            <a:ext cx="16453621" cy="30812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431581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4" y="-2"/>
            <a:ext cx="18288004" cy="6345940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281" y="6786380"/>
            <a:ext cx="17483382" cy="60423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2281" y="7573617"/>
            <a:ext cx="17483382" cy="228838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30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4" y="-2"/>
            <a:ext cx="18288004" cy="6345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86380"/>
            <a:ext cx="17483382" cy="60423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573617"/>
            <a:ext cx="17483382" cy="228838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683148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094561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939243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2013287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2828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p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2786" y="4538443"/>
            <a:ext cx="15304713" cy="1210115"/>
          </a:xfrm>
          <a:prstGeom prst="rect">
            <a:avLst/>
          </a:prstGeom>
        </p:spPr>
        <p:txBody>
          <a:bodyPr anchor="ctr"/>
          <a:lstStyle>
            <a:lvl1pPr algn="l">
              <a:defRPr sz="6000" b="1" i="0">
                <a:latin typeface="+mj-lt"/>
              </a:defRPr>
            </a:lvl1pPr>
          </a:lstStyle>
          <a:p>
            <a:r>
              <a:rPr lang="en-US" dirty="0"/>
              <a:t> Add Clip Title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220491" y="4538443"/>
            <a:ext cx="0" cy="1210115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b="1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6893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9125712" cy="1028700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9125712" cy="102870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9071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511110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7072376" y="717214"/>
            <a:ext cx="0" cy="887984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08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0" y="703581"/>
            <a:ext cx="5701777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7072376" y="717214"/>
            <a:ext cx="0" cy="887984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259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59902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4800" b="1" i="0" baseline="0">
                <a:latin typeface="+mj-lt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6912317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3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39" y="2438401"/>
            <a:ext cx="6301361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 i="0" baseline="0">
                <a:latin typeface="+mj-lt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438401"/>
            <a:ext cx="939639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10705722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151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0"/>
            <a:ext cx="9509760" cy="90412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9065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2208361"/>
            <a:ext cx="9509760" cy="75567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1" y="856298"/>
            <a:ext cx="9509760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072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2971300"/>
            <a:ext cx="10168128" cy="111880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78171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1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474155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902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Left-to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E33DD9C-F2A3-0FA2-54F0-5CEB79D09DC6}"/>
              </a:ext>
            </a:extLst>
          </p:cNvPr>
          <p:cNvSpPr txBox="1">
            <a:spLocks/>
          </p:cNvSpPr>
          <p:nvPr userDrawn="1"/>
        </p:nvSpPr>
        <p:spPr>
          <a:xfrm>
            <a:off x="1244243" y="3582650"/>
            <a:ext cx="7202047" cy="5208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2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130F25"/>
                </a:solidFill>
              </a:rPr>
              <a:t>Counterpoint number 1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2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3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4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5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539CB3A-287F-B870-8A74-2F5897675AFC}"/>
              </a:ext>
            </a:extLst>
          </p:cNvPr>
          <p:cNvSpPr txBox="1">
            <a:spLocks/>
          </p:cNvSpPr>
          <p:nvPr userDrawn="1"/>
        </p:nvSpPr>
        <p:spPr>
          <a:xfrm>
            <a:off x="9811730" y="3582897"/>
            <a:ext cx="7202047" cy="5208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/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2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130F25"/>
                </a:solidFill>
              </a:rPr>
              <a:t>Counterpoint number 1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2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3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4</a:t>
            </a:r>
          </a:p>
          <a:p>
            <a:r>
              <a:rPr lang="en-US" b="0" dirty="0">
                <a:solidFill>
                  <a:srgbClr val="130F25"/>
                </a:solidFill>
              </a:rPr>
              <a:t>Counterpoint number 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CB703F-D114-C6BF-41D3-F8D9F7DB3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DE690ED-AF5E-6C9B-63D3-96E4FB87D19D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60457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661EEF-1B9F-EB51-9C1A-20B608671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2419" y="-53245"/>
            <a:ext cx="18382658" cy="10340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2786" y="4538443"/>
            <a:ext cx="15304713" cy="1210115"/>
          </a:xfrm>
          <a:prstGeom prst="rect">
            <a:avLst/>
          </a:prstGeom>
        </p:spPr>
        <p:txBody>
          <a:bodyPr anchor="ctr"/>
          <a:lstStyle>
            <a:lvl1pPr algn="l">
              <a:defRPr sz="6000" b="1" i="0">
                <a:latin typeface="+mj-lt"/>
              </a:defRPr>
            </a:lvl1pPr>
          </a:lstStyle>
          <a:p>
            <a:r>
              <a:rPr lang="en-US" dirty="0"/>
              <a:t>Demo: Title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220491" y="4538443"/>
            <a:ext cx="0" cy="1210115"/>
          </a:xfrm>
          <a:prstGeom prst="line">
            <a:avLst/>
          </a:prstGeom>
          <a:noFill/>
          <a:ln w="190500" cap="flat" cmpd="sng" algn="ctr">
            <a:solidFill>
              <a:srgbClr val="00A3FE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b="1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46A529-BFDA-22FC-221F-9683DF7F4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2786" y="6439817"/>
            <a:ext cx="15304712" cy="1210116"/>
          </a:xfrm>
        </p:spPr>
        <p:txBody>
          <a:bodyPr/>
          <a:lstStyle>
            <a:lvl1pPr>
              <a:defRPr>
                <a:latin typeface="+mn-lt"/>
              </a:defRPr>
            </a:lvl1pPr>
            <a:lvl5pPr marL="1645402" indent="0">
              <a:buNone/>
              <a:defRPr/>
            </a:lvl5pPr>
          </a:lstStyle>
          <a:p>
            <a:r>
              <a:rPr lang="en-US" dirty="0"/>
              <a:t>(Optional) Describe your demo in one sentence.</a:t>
            </a:r>
          </a:p>
        </p:txBody>
      </p:sp>
    </p:spTree>
    <p:extLst>
      <p:ext uri="{BB962C8B-B14F-4D97-AF65-F5344CB8AC3E}">
        <p14:creationId xmlns:p14="http://schemas.microsoft.com/office/powerpoint/2010/main" val="34575275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D3846-E4CE-79A6-7484-3EC7C626CCB6}"/>
              </a:ext>
            </a:extLst>
          </p:cNvPr>
          <p:cNvSpPr txBox="1"/>
          <p:nvPr userDrawn="1"/>
        </p:nvSpPr>
        <p:spPr>
          <a:xfrm>
            <a:off x="8551003" y="2383379"/>
            <a:ext cx="1185993" cy="9890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439502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PS TT Commons" charset="0"/>
                <a:cs typeface="PS TT Commons" charset="0"/>
              </a:rPr>
              <a:t>vs.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E947BA-3DDE-21A1-D674-5DD8A0C8B5B2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240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vs.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358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 - 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85460" y="2708438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C4ABC5-95B2-01B2-1214-3263F8545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5460" y="1559517"/>
            <a:ext cx="15195550" cy="823916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99B25EA-6D45-7152-B7B5-66FA2C4680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5460" y="9383760"/>
            <a:ext cx="15202924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PS TT Commons" panose="02000506040000020004" pitchFamily="2" charset="77"/>
              </a:rPr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 - Orange">
    <p:bg>
      <p:bgPr>
        <a:solidFill>
          <a:srgbClr val="FF7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">
            <a:extLst>
              <a:ext uri="{FF2B5EF4-FFF2-40B4-BE49-F238E27FC236}">
                <a16:creationId xmlns:a16="http://schemas.microsoft.com/office/drawing/2014/main" id="{D16D0C8C-7FDE-BC4C-B575-240A1730B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733807"/>
            <a:ext cx="15057120" cy="59898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000" b="1" i="0" baseline="0" smtClean="0">
                <a:solidFill>
                  <a:schemeClr val="bg1"/>
                </a:solidFill>
                <a:effectLst/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1563375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0E64476-01F6-0912-5B1B-AFFE2100FD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5440" y="9383760"/>
            <a:ext cx="15172944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PS TT Commons" panose="02000506040000020004" pitchFamily="2" charset="77"/>
              </a:rPr>
              <a:t>Citation: Author/Source, Title, Link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733807"/>
            <a:ext cx="15057120" cy="59898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000" b="1" i="0" baseline="0" smtClean="0">
                <a:solidFill>
                  <a:schemeClr val="bg1"/>
                </a:solidFill>
                <a:effectLst/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1563375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349BFF4-4B17-7C9B-E960-F245475C7A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5440" y="9383760"/>
            <a:ext cx="15172944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PS TT Commons" panose="02000506040000020004" pitchFamily="2" charset="77"/>
              </a:rPr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21287808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2D961-0159-6FF9-54EC-BF89E9000A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5331059" cy="120700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000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7325" y="3302256"/>
            <a:ext cx="15331059" cy="4323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definition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7325" y="9383760"/>
            <a:ext cx="15331059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1878661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nk background with circles and lines&#10;&#10;Description automatically generated">
            <a:extLst>
              <a:ext uri="{FF2B5EF4-FFF2-40B4-BE49-F238E27FC236}">
                <a16:creationId xmlns:a16="http://schemas.microsoft.com/office/drawing/2014/main" id="{0EF08BB2-5514-D316-7A02-9A274C0A3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18288000" cy="1029693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5331059" cy="120700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7325" y="3302256"/>
            <a:ext cx="15331059" cy="4323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definition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7325" y="9383760"/>
            <a:ext cx="15331059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38772786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4125" y="9383760"/>
            <a:ext cx="15454259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71887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19681273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</a:t>
            </a:r>
          </a:p>
        </p:txBody>
      </p:sp>
    </p:spTree>
    <p:extLst>
      <p:ext uri="{BB962C8B-B14F-4D97-AF65-F5344CB8AC3E}">
        <p14:creationId xmlns:p14="http://schemas.microsoft.com/office/powerpoint/2010/main" val="66832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9152" y="841375"/>
            <a:ext cx="7175500" cy="860425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273618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 - Indig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9835E44-EC30-6E79-2FC0-987B4C4DB1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65539" y="1719093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8216257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Green">
    <p:bg>
      <p:bgPr>
        <a:solidFill>
          <a:srgbClr val="02E0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089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0045278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Yellow">
    <p:bg>
      <p:bgPr>
        <a:solidFill>
          <a:srgbClr val="FFC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089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5852674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064"/>
            <a:ext cx="3857625" cy="10292064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2314575" y="3813592"/>
            <a:ext cx="3429000" cy="2875588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9220" y="4501861"/>
            <a:ext cx="1959710" cy="14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2155346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2148019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4123178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4115851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403" y="6091010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1090658" y="6083683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7403" y="8058841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1090658" y="8051514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9502797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3053704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3046377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5021536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5014209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403" y="6989368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1090658" y="6982041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4587324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3936020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3928693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5903852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5896525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052419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A221C7-128A-A581-94AC-135BD7B27F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2" name="Shape">
            <a:extLst>
              <a:ext uri="{FF2B5EF4-FFF2-40B4-BE49-F238E27FC236}">
                <a16:creationId xmlns:a16="http://schemas.microsoft.com/office/drawing/2014/main" id="{B2513FE4-CFB6-26CA-EB4D-AE76F98A9C79}"/>
              </a:ext>
            </a:extLst>
          </p:cNvPr>
          <p:cNvSpPr/>
          <p:nvPr userDrawn="1"/>
        </p:nvSpPr>
        <p:spPr>
          <a:xfrm>
            <a:off x="4866978" y="-298"/>
            <a:ext cx="13422214" cy="1028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9" y="0"/>
                </a:moveTo>
                <a:cubicBezTo>
                  <a:pt x="11673" y="908"/>
                  <a:pt x="11686" y="1897"/>
                  <a:pt x="11863" y="2960"/>
                </a:cubicBezTo>
                <a:cubicBezTo>
                  <a:pt x="12386" y="6101"/>
                  <a:pt x="14598" y="8105"/>
                  <a:pt x="17026" y="8919"/>
                </a:cubicBezTo>
                <a:cubicBezTo>
                  <a:pt x="17284" y="9006"/>
                  <a:pt x="17551" y="9088"/>
                  <a:pt x="17753" y="9316"/>
                </a:cubicBezTo>
                <a:cubicBezTo>
                  <a:pt x="17978" y="9573"/>
                  <a:pt x="18079" y="9905"/>
                  <a:pt x="18088" y="10265"/>
                </a:cubicBezTo>
                <a:cubicBezTo>
                  <a:pt x="18097" y="10628"/>
                  <a:pt x="18013" y="11012"/>
                  <a:pt x="17896" y="11381"/>
                </a:cubicBezTo>
                <a:cubicBezTo>
                  <a:pt x="17293" y="13289"/>
                  <a:pt x="16139" y="14789"/>
                  <a:pt x="14790" y="15872"/>
                </a:cubicBezTo>
                <a:cubicBezTo>
                  <a:pt x="13258" y="17101"/>
                  <a:pt x="11499" y="17788"/>
                  <a:pt x="9701" y="17707"/>
                </a:cubicBezTo>
                <a:cubicBezTo>
                  <a:pt x="8148" y="17637"/>
                  <a:pt x="6630" y="16987"/>
                  <a:pt x="5076" y="17089"/>
                </a:cubicBezTo>
                <a:cubicBezTo>
                  <a:pt x="2809" y="17238"/>
                  <a:pt x="761" y="18951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1789" y="0"/>
                </a:lnTo>
                <a:close/>
              </a:path>
            </a:pathLst>
          </a:custGeom>
          <a:gradFill>
            <a:gsLst>
              <a:gs pos="0">
                <a:srgbClr val="FF1675"/>
              </a:gs>
              <a:gs pos="100000">
                <a:srgbClr val="FF7B01"/>
              </a:gs>
            </a:gsLst>
          </a:gradFill>
          <a:ln w="12700">
            <a:miter lim="400000"/>
          </a:ln>
          <a:effectLst/>
        </p:spPr>
        <p:txBody>
          <a:bodyPr lIns="28575" tIns="28575" rIns="28575" bIns="28575" anchor="ctr"/>
          <a:lstStyle/>
          <a:p>
            <a:pPr defTabSz="342900">
              <a:lnSpc>
                <a:spcPct val="80000"/>
              </a:lnSpc>
              <a:spcBef>
                <a:spcPts val="0"/>
              </a:spcBef>
              <a:defRPr sz="4200" spc="-126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  <a:latin typeface="PS TT Commons Regular"/>
                <a:ea typeface="PS TT Commons Regular"/>
                <a:cs typeface="PS TT Commons Regular"/>
                <a:sym typeface="PS TT Commons Regular"/>
              </a:defRPr>
            </a:pPr>
            <a:endParaRPr sz="3150"/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5FFAF139-0EAB-18ED-76CC-7823CB2759DA}"/>
              </a:ext>
            </a:extLst>
          </p:cNvPr>
          <p:cNvGrpSpPr/>
          <p:nvPr userDrawn="1"/>
        </p:nvGrpSpPr>
        <p:grpSpPr>
          <a:xfrm>
            <a:off x="11578586" y="6040988"/>
            <a:ext cx="6063756" cy="1248851"/>
            <a:chOff x="0" y="0"/>
            <a:chExt cx="8085007" cy="1665134"/>
          </a:xfrm>
        </p:grpSpPr>
        <p:pic>
          <p:nvPicPr>
            <p:cNvPr id="4" name="ch-7-light.png" descr="ch-7-light.png">
              <a:extLst>
                <a:ext uri="{FF2B5EF4-FFF2-40B4-BE49-F238E27FC236}">
                  <a16:creationId xmlns:a16="http://schemas.microsoft.com/office/drawing/2014/main" id="{0EE87F1E-0B6F-DFCB-E234-F7EF4B36A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4076"/>
              <a:ext cx="8085008" cy="15210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" name="Group">
              <a:extLst>
                <a:ext uri="{FF2B5EF4-FFF2-40B4-BE49-F238E27FC236}">
                  <a16:creationId xmlns:a16="http://schemas.microsoft.com/office/drawing/2014/main" id="{F9F946EF-FA6B-E036-14C7-E7A6BCA2B1F5}"/>
                </a:ext>
              </a:extLst>
            </p:cNvPr>
            <p:cNvGrpSpPr/>
            <p:nvPr/>
          </p:nvGrpSpPr>
          <p:grpSpPr>
            <a:xfrm>
              <a:off x="1199297" y="0"/>
              <a:ext cx="1468989" cy="1223672"/>
              <a:chOff x="0" y="0"/>
              <a:chExt cx="1468988" cy="1223671"/>
            </a:xfrm>
          </p:grpSpPr>
          <p:pic>
            <p:nvPicPr>
              <p:cNvPr id="6" name="dash-7-light.png" descr="dash-7-light.png">
                <a:extLst>
                  <a:ext uri="{FF2B5EF4-FFF2-40B4-BE49-F238E27FC236}">
                    <a16:creationId xmlns:a16="http://schemas.microsoft.com/office/drawing/2014/main" id="{9D254DA9-D585-8546-31BB-50FBBC26D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624" y="122225"/>
                <a:ext cx="886365" cy="7161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" name="dash-7-light.png" descr="dash-7-light.png">
                <a:extLst>
                  <a:ext uri="{FF2B5EF4-FFF2-40B4-BE49-F238E27FC236}">
                    <a16:creationId xmlns:a16="http://schemas.microsoft.com/office/drawing/2014/main" id="{316EF0F1-8090-0FBD-20D9-F1F34C9A4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215" y="0"/>
                <a:ext cx="423591" cy="3422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" name="dash-7-light.png" descr="dash-7-light.png">
                <a:extLst>
                  <a:ext uri="{FF2B5EF4-FFF2-40B4-BE49-F238E27FC236}">
                    <a16:creationId xmlns:a16="http://schemas.microsoft.com/office/drawing/2014/main" id="{78988A00-4280-FCC1-E8B5-D14B2185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3943" y="794612"/>
                <a:ext cx="272277" cy="2199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" name="dash-7-light.png" descr="dash-7-light.png">
                <a:extLst>
                  <a:ext uri="{FF2B5EF4-FFF2-40B4-BE49-F238E27FC236}">
                    <a16:creationId xmlns:a16="http://schemas.microsoft.com/office/drawing/2014/main" id="{B219DD32-EF6D-5314-AF2C-13CDDFD6A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626627"/>
                <a:ext cx="738964" cy="5970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" name="orb-1.png" descr="orb-1.png">
            <a:extLst>
              <a:ext uri="{FF2B5EF4-FFF2-40B4-BE49-F238E27FC236}">
                <a16:creationId xmlns:a16="http://schemas.microsoft.com/office/drawing/2014/main" id="{8DEC9DCF-33D5-918D-0C70-45CA9087E2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424294" y="3966083"/>
            <a:ext cx="3346937" cy="311683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image40.png"/>
          <p:cNvSpPr>
            <a:spLocks noGrp="1"/>
          </p:cNvSpPr>
          <p:nvPr>
            <p:ph type="pic" sz="quarter" idx="25" hasCustomPrompt="1"/>
          </p:nvPr>
        </p:nvSpPr>
        <p:spPr>
          <a:xfrm>
            <a:off x="13362963" y="3981412"/>
            <a:ext cx="2971801" cy="2971801"/>
          </a:xfrm>
          <a:prstGeom prst="ellipse">
            <a:avLst/>
          </a:prstGeom>
          <a:effectLst/>
        </p:spPr>
        <p:txBody>
          <a:bodyPr lIns="91439" tIns="274320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insert photo</a:t>
            </a:r>
            <a:endParaRPr dirty="0"/>
          </a:p>
        </p:txBody>
      </p:sp>
      <p:sp>
        <p:nvSpPr>
          <p:cNvPr id="15" name="Thank you  for your attention">
            <a:extLst>
              <a:ext uri="{FF2B5EF4-FFF2-40B4-BE49-F238E27FC236}">
                <a16:creationId xmlns:a16="http://schemas.microsoft.com/office/drawing/2014/main" id="{D328DCE4-D50C-2894-5D28-2BF425DA7813}"/>
              </a:ext>
            </a:extLst>
          </p:cNvPr>
          <p:cNvSpPr txBox="1">
            <a:spLocks noGrp="1"/>
          </p:cNvSpPr>
          <p:nvPr>
            <p:ph type="body" sz="quarter" idx="26" hasCustomPrompt="1"/>
          </p:nvPr>
        </p:nvSpPr>
        <p:spPr>
          <a:xfrm>
            <a:off x="909483" y="6636947"/>
            <a:ext cx="7303409" cy="51360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 defTabSz="342900">
              <a:lnSpc>
                <a:spcPct val="80000"/>
              </a:lnSpc>
              <a:buNone/>
              <a:defRPr sz="3000" b="0" i="0" spc="0">
                <a:latin typeface="+mn-lt"/>
                <a:sym typeface="PS TT Commons Bold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8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b="1" dirty="0">
                <a:latin typeface="+mj-lt"/>
              </a:rPr>
              <a:t>@</a:t>
            </a:r>
            <a:r>
              <a:rPr lang="en-US" b="1" dirty="0" err="1">
                <a:latin typeface="+mj-lt"/>
              </a:rPr>
              <a:t>socialmedia</a:t>
            </a:r>
            <a:r>
              <a:rPr lang="en-US" b="1" dirty="0">
                <a:latin typeface="+mj-lt"/>
              </a:rPr>
              <a:t>   |   </a:t>
            </a:r>
            <a:r>
              <a:rPr lang="en-US" b="1" dirty="0" err="1">
                <a:latin typeface="+mj-lt"/>
              </a:rPr>
              <a:t>www.authorsite.com</a:t>
            </a:r>
            <a:endParaRPr lang="en-US" b="1" dirty="0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2730959-186B-8565-6AE6-27202D0BE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9483" y="2718285"/>
            <a:ext cx="11261746" cy="332270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0000"/>
              </a:lnSpc>
              <a:defRPr sz="110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Thank you for </a:t>
            </a:r>
            <a:br>
              <a:rPr lang="en-US" dirty="0"/>
            </a:br>
            <a:r>
              <a:rPr lang="en-US" dirty="0"/>
              <a:t>your time!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253019-9DC6-FDF4-E35A-B09FC06754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234" y="9224195"/>
            <a:ext cx="674736" cy="6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20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4200" userDrawn="1">
          <p15:clr>
            <a:srgbClr val="FBAE40"/>
          </p15:clr>
        </p15:guide>
        <p15:guide id="2" pos="4872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805426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8083A2-4104-C380-B12A-E49F061624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9907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0547" y="693738"/>
            <a:ext cx="11686906" cy="491648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rgbClr val="770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0547" y="693738"/>
            <a:ext cx="11686906" cy="491648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88683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87" y="855215"/>
            <a:ext cx="16450056" cy="815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7189" y="2738438"/>
            <a:ext cx="16450054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1280160"/>
            <a:ext cx="6214533" cy="1079444"/>
          </a:xfrm>
          <a:prstGeom prst="rect">
            <a:avLst/>
          </a:prstGeom>
          <a:ln>
            <a:noFill/>
          </a:ln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24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2025.02.a</a:t>
            </a:r>
          </a:p>
          <a:p>
            <a:pPr marL="0" marR="0" lvl="0" indent="0" algn="r" defTabSz="5860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24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24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2025.02.a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3FD44-B9DE-907E-9CAB-C880F1B56751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234" y="9224195"/>
            <a:ext cx="674736" cy="6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2" r:id="rId2"/>
    <p:sldLayoutId id="2147483846" r:id="rId3"/>
    <p:sldLayoutId id="2147483868" r:id="rId4"/>
    <p:sldLayoutId id="2147483870" r:id="rId5"/>
    <p:sldLayoutId id="2147483877" r:id="rId6"/>
    <p:sldLayoutId id="2147483836" r:id="rId7"/>
    <p:sldLayoutId id="2147483676" r:id="rId8"/>
    <p:sldLayoutId id="2147483837" r:id="rId9"/>
    <p:sldLayoutId id="2147483794" r:id="rId10"/>
    <p:sldLayoutId id="2147483760" r:id="rId11"/>
    <p:sldLayoutId id="2147483754" r:id="rId12"/>
    <p:sldLayoutId id="2147483755" r:id="rId13"/>
    <p:sldLayoutId id="2147483756" r:id="rId14"/>
    <p:sldLayoutId id="2147483827" r:id="rId15"/>
    <p:sldLayoutId id="2147483757" r:id="rId16"/>
    <p:sldLayoutId id="2147483759" r:id="rId17"/>
    <p:sldLayoutId id="2147483758" r:id="rId18"/>
    <p:sldLayoutId id="2147483791" r:id="rId19"/>
    <p:sldLayoutId id="2147483792" r:id="rId20"/>
    <p:sldLayoutId id="2147483793" r:id="rId21"/>
    <p:sldLayoutId id="2147483747" r:id="rId22"/>
    <p:sldLayoutId id="2147483752" r:id="rId23"/>
    <p:sldLayoutId id="2147483748" r:id="rId24"/>
    <p:sldLayoutId id="2147483761" r:id="rId25"/>
    <p:sldLayoutId id="2147483749" r:id="rId26"/>
    <p:sldLayoutId id="2147483762" r:id="rId27"/>
    <p:sldLayoutId id="2147483750" r:id="rId28"/>
    <p:sldLayoutId id="2147483763" r:id="rId29"/>
    <p:sldLayoutId id="2147483751" r:id="rId30"/>
    <p:sldLayoutId id="2147483764" r:id="rId31"/>
    <p:sldLayoutId id="2147483780" r:id="rId32"/>
    <p:sldLayoutId id="2147483804" r:id="rId33"/>
    <p:sldLayoutId id="2147483781" r:id="rId34"/>
    <p:sldLayoutId id="2147483830" r:id="rId35"/>
    <p:sldLayoutId id="2147483803" r:id="rId36"/>
    <p:sldLayoutId id="2147483809" r:id="rId37"/>
    <p:sldLayoutId id="2147483784" r:id="rId38"/>
    <p:sldLayoutId id="2147483778" r:id="rId39"/>
    <p:sldLayoutId id="2147483774" r:id="rId40"/>
    <p:sldLayoutId id="2147483773" r:id="rId41"/>
    <p:sldLayoutId id="2147483783" r:id="rId42"/>
    <p:sldLayoutId id="2147483779" r:id="rId43"/>
    <p:sldLayoutId id="2147483770" r:id="rId44"/>
    <p:sldLayoutId id="2147483876" r:id="rId45"/>
    <p:sldLayoutId id="2147483771" r:id="rId46"/>
    <p:sldLayoutId id="2147483848" r:id="rId47"/>
    <p:sldLayoutId id="2147483772" r:id="rId48"/>
    <p:sldLayoutId id="2147483849" r:id="rId49"/>
    <p:sldLayoutId id="2147483707" r:id="rId50"/>
    <p:sldLayoutId id="2147483706" r:id="rId51"/>
    <p:sldLayoutId id="2147483788" r:id="rId52"/>
    <p:sldLayoutId id="2147483789" r:id="rId53"/>
    <p:sldLayoutId id="2147483753" r:id="rId54"/>
    <p:sldLayoutId id="2147483801" r:id="rId55"/>
    <p:sldLayoutId id="2147483785" r:id="rId56"/>
    <p:sldLayoutId id="2147483786" r:id="rId57"/>
    <p:sldLayoutId id="2147483790" r:id="rId58"/>
    <p:sldLayoutId id="2147483850" r:id="rId59"/>
    <p:sldLayoutId id="2147483800" r:id="rId60"/>
    <p:sldLayoutId id="2147483807" r:id="rId61"/>
    <p:sldLayoutId id="2147483712" r:id="rId62"/>
    <p:sldLayoutId id="2147483719" r:id="rId63"/>
    <p:sldLayoutId id="2147483835" r:id="rId64"/>
    <p:sldLayoutId id="2147483746" r:id="rId65"/>
    <p:sldLayoutId id="2147483745" r:id="rId66"/>
    <p:sldLayoutId id="2147483787" r:id="rId67"/>
    <p:sldLayoutId id="2147483838" r:id="rId68"/>
    <p:sldLayoutId id="2147483839" r:id="rId69"/>
    <p:sldLayoutId id="2147483860" r:id="rId70"/>
    <p:sldLayoutId id="2147483834" r:id="rId71"/>
    <p:sldLayoutId id="2147483861" r:id="rId72"/>
    <p:sldLayoutId id="2147483722" r:id="rId73"/>
    <p:sldLayoutId id="2147483795" r:id="rId74"/>
    <p:sldLayoutId id="2147483796" r:id="rId75"/>
    <p:sldLayoutId id="2147483797" r:id="rId76"/>
    <p:sldLayoutId id="2147483874" r:id="rId77"/>
    <p:sldLayoutId id="2147483766" r:id="rId78"/>
    <p:sldLayoutId id="2147483875" r:id="rId79"/>
    <p:sldLayoutId id="2147483714" r:id="rId8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1371566" rtl="0" eaLnBrk="1" latinLnBrk="0" hangingPunct="1">
        <a:lnSpc>
          <a:spcPct val="90000"/>
        </a:lnSpc>
        <a:spcBef>
          <a:spcPct val="0"/>
        </a:spcBef>
        <a:buNone/>
        <a:defRPr sz="48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F1B6-0787-FCC8-0F60-C6FF69D5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B963F-2785-5408-4FFA-66E3267F5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2297" y="1529509"/>
            <a:ext cx="16221456" cy="3517042"/>
          </a:xfrm>
        </p:spPr>
        <p:txBody>
          <a:bodyPr anchor="b"/>
          <a:lstStyle/>
          <a:p>
            <a:r>
              <a:rPr lang="en-US" sz="9600" b="1" dirty="0"/>
              <a:t>Using Core SQL Server Administration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AD248-5414-6D5F-FCAF-6EC5A55218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6522" y="7324467"/>
            <a:ext cx="9579639" cy="60898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Tim Warner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3D5E2-25AF-F919-4310-2745633AF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6522" y="7926233"/>
            <a:ext cx="9579637" cy="683713"/>
          </a:xfrm>
        </p:spPr>
        <p:txBody>
          <a:bodyPr/>
          <a:lstStyle/>
          <a:p>
            <a:r>
              <a:rPr lang="en-US" dirty="0"/>
              <a:t>Principal Author  |  IT Ops  |  Pluralsight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A4212-218F-5185-0E04-F942940F8A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15250" y="8409761"/>
            <a:ext cx="9580909" cy="825287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4E2C261-FB3D-C59A-7F96-27FD534DA04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10" descr="A person wearing glasses and a black jacket&#10;&#10;AI-generated content may be incorrect.">
            <a:extLst>
              <a:ext uri="{FF2B5EF4-FFF2-40B4-BE49-F238E27FC236}">
                <a16:creationId xmlns:a16="http://schemas.microsoft.com/office/drawing/2014/main" id="{B40740F9-C841-57EC-6615-D1E96F6A2BC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6888" r="6888"/>
          <a:stretch>
            <a:fillRect/>
          </a:stretch>
        </p:blipFill>
        <p:spPr>
          <a:xfrm>
            <a:off x="1033174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F45D583-FA24-83F4-4AEA-9BA87990F814}"/>
              </a:ext>
            </a:extLst>
          </p:cNvPr>
          <p:cNvGrpSpPr/>
          <p:nvPr/>
        </p:nvGrpSpPr>
        <p:grpSpPr>
          <a:xfrm>
            <a:off x="9094834" y="7385203"/>
            <a:ext cx="4876769" cy="1765771"/>
            <a:chOff x="10978436" y="6704261"/>
            <a:chExt cx="6980154" cy="2527360"/>
          </a:xfrm>
        </p:grpSpPr>
        <p:pic>
          <p:nvPicPr>
            <p:cNvPr id="10" name="Picture 9" descr="A blue and white circle with text&#10;&#10;Description automatically generated">
              <a:extLst>
                <a:ext uri="{FF2B5EF4-FFF2-40B4-BE49-F238E27FC236}">
                  <a16:creationId xmlns:a16="http://schemas.microsoft.com/office/drawing/2014/main" id="{D9F3B296-4289-347D-BEF7-D533369E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31231" y="6704262"/>
              <a:ext cx="2527359" cy="2527359"/>
            </a:xfrm>
            <a:prstGeom prst="rect">
              <a:avLst/>
            </a:prstGeom>
          </p:spPr>
        </p:pic>
        <p:pic>
          <p:nvPicPr>
            <p:cNvPr id="11" name="Picture 10" descr="A blue and white circle with text and a black background&#10;&#10;Description automatically generated">
              <a:extLst>
                <a:ext uri="{FF2B5EF4-FFF2-40B4-BE49-F238E27FC236}">
                  <a16:creationId xmlns:a16="http://schemas.microsoft.com/office/drawing/2014/main" id="{9BCA5553-A22D-1B65-93BE-5C176D4B8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8436" y="6704261"/>
              <a:ext cx="2527359" cy="2527359"/>
            </a:xfrm>
            <a:prstGeom prst="rect">
              <a:avLst/>
            </a:prstGeom>
          </p:spPr>
        </p:pic>
        <p:pic>
          <p:nvPicPr>
            <p:cNvPr id="13" name="Picture 12" descr="A blue and white rectangular sign with white text&#10;&#10;Description automatically generated">
              <a:extLst>
                <a:ext uri="{FF2B5EF4-FFF2-40B4-BE49-F238E27FC236}">
                  <a16:creationId xmlns:a16="http://schemas.microsoft.com/office/drawing/2014/main" id="{BB2C5721-D773-DB46-61B1-85BE182C8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04122" y="6704261"/>
              <a:ext cx="1528782" cy="2417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260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C1B921-F68B-1C4E-CF57-91D797EEA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1" y="2048256"/>
            <a:ext cx="16662150" cy="7772400"/>
          </a:xfrm>
        </p:spPr>
        <p:txBody>
          <a:bodyPr/>
          <a:lstStyle/>
          <a:p>
            <a:r>
              <a:rPr lang="en-US" sz="3200" dirty="0"/>
              <a:t># </a:t>
            </a:r>
            <a:r>
              <a:rPr lang="en-US" sz="3200" dirty="0" err="1"/>
              <a:t>SqlServer</a:t>
            </a:r>
            <a:r>
              <a:rPr lang="en-US" sz="3200" dirty="0"/>
              <a:t> module example — annotated</a:t>
            </a:r>
          </a:p>
          <a:p>
            <a:endParaRPr lang="en-US" sz="3200" dirty="0"/>
          </a:p>
          <a:p>
            <a:r>
              <a:rPr lang="en-US" sz="3200" dirty="0"/>
              <a:t>Import-Module –Name </a:t>
            </a:r>
            <a:r>
              <a:rPr lang="en-US" sz="3200" dirty="0" err="1"/>
              <a:t>SqlServer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# Run a quick GETDATE query and capture execution details</a:t>
            </a:r>
          </a:p>
          <a:p>
            <a:endParaRPr lang="en-US" sz="3200" dirty="0"/>
          </a:p>
          <a:p>
            <a:r>
              <a:rPr lang="en-US" sz="3200" dirty="0"/>
              <a:t>Invoke-</a:t>
            </a:r>
            <a:r>
              <a:rPr lang="en-US" sz="3200" dirty="0" err="1"/>
              <a:t>Sqlcmd</a:t>
            </a:r>
            <a:r>
              <a:rPr lang="en-US" sz="3200" dirty="0"/>
              <a:t> -</a:t>
            </a:r>
            <a:r>
              <a:rPr lang="en-US" sz="3200" dirty="0" err="1"/>
              <a:t>ServerInstance</a:t>
            </a:r>
            <a:r>
              <a:rPr lang="en-US" sz="3200" dirty="0"/>
              <a:t> ".\SQL1" -Database "Globomantics"</a:t>
            </a:r>
          </a:p>
          <a:p>
            <a:r>
              <a:rPr lang="en-US" sz="3200" dirty="0"/>
              <a:t>  -Query "SELECT GETDATE() AS </a:t>
            </a:r>
            <a:r>
              <a:rPr lang="en-US" sz="3200" dirty="0" err="1"/>
              <a:t>CurrentTime</a:t>
            </a:r>
            <a:r>
              <a:rPr lang="en-US" sz="3200" dirty="0"/>
              <a:t>;" -Verbose -</a:t>
            </a:r>
            <a:r>
              <a:rPr lang="en-US" sz="3200" dirty="0" err="1"/>
              <a:t>StatisticsVariable</a:t>
            </a:r>
            <a:r>
              <a:rPr lang="en-US" sz="3200" dirty="0"/>
              <a:t> stats</a:t>
            </a:r>
          </a:p>
          <a:p>
            <a:endParaRPr lang="en-US" sz="3200" dirty="0"/>
          </a:p>
          <a:p>
            <a:r>
              <a:rPr lang="en-US" sz="3200" dirty="0"/>
              <a:t># ‘Verbose’ shows PRINT output, ‘</a:t>
            </a:r>
            <a:r>
              <a:rPr lang="en-US" sz="3200" dirty="0" err="1"/>
              <a:t>StatisticsVariable</a:t>
            </a:r>
            <a:r>
              <a:rPr lang="en-US" sz="3200" dirty="0"/>
              <a:t>’ provides execution info</a:t>
            </a:r>
          </a:p>
          <a:p>
            <a:endParaRPr lang="en-US" sz="3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B4313C-03E4-E463-4D5F-8087AE8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Module – Sample Code</a:t>
            </a:r>
          </a:p>
        </p:txBody>
      </p:sp>
    </p:spTree>
    <p:extLst>
      <p:ext uri="{BB962C8B-B14F-4D97-AF65-F5344CB8AC3E}">
        <p14:creationId xmlns:p14="http://schemas.microsoft.com/office/powerpoint/2010/main" val="35322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313A44-3637-C0AE-6524-6295CA18F6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500+ open-source cmdlets covering nearly every DBA task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356563-4E81-6BF3-2B51-2E74ED525B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Built and battle-tested by SQL pros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043199-1830-A185-F40C-F0D14156A0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Cmdlets like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Test-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DbaConnection</a:t>
            </a:r>
            <a:r>
              <a:rPr lang="en-US" dirty="0"/>
              <a:t>,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Copy-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DbaDatabase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AC9938-4182-2443-2612-37C34E73A9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Great for repeatable cross-server tasks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6EFBFE-1279-D653-4CA1-421ED347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 – Community PowerShell Super-Module</a:t>
            </a:r>
          </a:p>
        </p:txBody>
      </p:sp>
      <p:pic>
        <p:nvPicPr>
          <p:cNvPr id="1026" name="Picture 2" descr="gear-powershell">
            <a:extLst>
              <a:ext uri="{FF2B5EF4-FFF2-40B4-BE49-F238E27FC236}">
                <a16:creationId xmlns:a16="http://schemas.microsoft.com/office/drawing/2014/main" id="{20E7E823-64BB-2478-E45F-0D1583DA6DFA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94" y="2274888"/>
            <a:ext cx="1397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ar-powershell">
            <a:extLst>
              <a:ext uri="{FF2B5EF4-FFF2-40B4-BE49-F238E27FC236}">
                <a16:creationId xmlns:a16="http://schemas.microsoft.com/office/drawing/2014/main" id="{25F4C79D-60B1-6AFE-362C-C40C30F21ABC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4240213"/>
            <a:ext cx="1398587" cy="139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ar-powershell">
            <a:extLst>
              <a:ext uri="{FF2B5EF4-FFF2-40B4-BE49-F238E27FC236}">
                <a16:creationId xmlns:a16="http://schemas.microsoft.com/office/drawing/2014/main" id="{54F25BAC-8A14-7FB6-4AAB-23B7593452BD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6208713"/>
            <a:ext cx="1398587" cy="139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ar-powershell">
            <a:extLst>
              <a:ext uri="{FF2B5EF4-FFF2-40B4-BE49-F238E27FC236}">
                <a16:creationId xmlns:a16="http://schemas.microsoft.com/office/drawing/2014/main" id="{A8CDB079-A181-4E50-1FEC-F6F4EA9C4CC7}"/>
              </a:ext>
            </a:extLst>
          </p:cNvPr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8178800"/>
            <a:ext cx="1398588" cy="13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65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C1B921-F68B-1C4E-CF57-91D797EEA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7189" y="2048256"/>
            <a:ext cx="17000697" cy="7772400"/>
          </a:xfrm>
        </p:spPr>
        <p:txBody>
          <a:bodyPr/>
          <a:lstStyle/>
          <a:p>
            <a:r>
              <a:rPr lang="en-US" sz="3200" dirty="0"/>
              <a:t># </a:t>
            </a:r>
            <a:r>
              <a:rPr lang="en-US" sz="3200" dirty="0" err="1"/>
              <a:t>dbatools</a:t>
            </a:r>
            <a:r>
              <a:rPr lang="en-US" sz="3200" dirty="0"/>
              <a:t> example — annotated</a:t>
            </a:r>
          </a:p>
          <a:p>
            <a:endParaRPr lang="en-US" sz="3200" dirty="0"/>
          </a:p>
          <a:p>
            <a:r>
              <a:rPr lang="en-US" sz="3200" dirty="0"/>
              <a:t>Install-Module –Name </a:t>
            </a:r>
            <a:r>
              <a:rPr lang="en-US" sz="3200" dirty="0" err="1"/>
              <a:t>dbatools</a:t>
            </a:r>
            <a:endParaRPr lang="en-US" sz="3200" dirty="0"/>
          </a:p>
          <a:p>
            <a:r>
              <a:rPr lang="en-US" sz="3200" dirty="0"/>
              <a:t>Import-Module –Name </a:t>
            </a:r>
            <a:r>
              <a:rPr lang="en-US" sz="3200" dirty="0" err="1"/>
              <a:t>dbatools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# Test connection and backup a database in one command</a:t>
            </a:r>
          </a:p>
          <a:p>
            <a:endParaRPr lang="en-US" sz="3200" dirty="0"/>
          </a:p>
          <a:p>
            <a:r>
              <a:rPr lang="en-US" sz="3200" dirty="0"/>
              <a:t>Test-</a:t>
            </a:r>
            <a:r>
              <a:rPr lang="en-US" sz="3200" dirty="0" err="1"/>
              <a:t>DbaConnection</a:t>
            </a:r>
            <a:r>
              <a:rPr lang="en-US" sz="3200" dirty="0"/>
              <a:t> -</a:t>
            </a:r>
            <a:r>
              <a:rPr lang="en-US" sz="3200" dirty="0" err="1"/>
              <a:t>SqlInstance</a:t>
            </a:r>
            <a:r>
              <a:rPr lang="en-US" sz="3200" dirty="0"/>
              <a:t> "localhost\SQLEXPRESS"</a:t>
            </a:r>
          </a:p>
          <a:p>
            <a:r>
              <a:rPr lang="en-US" sz="3200" dirty="0"/>
              <a:t>Backup-</a:t>
            </a:r>
            <a:r>
              <a:rPr lang="en-US" sz="3200" dirty="0" err="1"/>
              <a:t>DbaDatabase</a:t>
            </a:r>
            <a:r>
              <a:rPr lang="en-US" sz="3200" dirty="0"/>
              <a:t> -</a:t>
            </a:r>
            <a:r>
              <a:rPr lang="en-US" sz="3200" dirty="0" err="1"/>
              <a:t>SqlInstance</a:t>
            </a:r>
            <a:r>
              <a:rPr lang="en-US" sz="3200" dirty="0"/>
              <a:t> "localhost\SQLEXPRESS" `</a:t>
            </a:r>
          </a:p>
          <a:p>
            <a:r>
              <a:rPr lang="en-US" sz="3200" dirty="0"/>
              <a:t>  -Database "Globomantics" -Path "C:\Globomantics\Backup" –</a:t>
            </a:r>
            <a:r>
              <a:rPr lang="en-US" sz="3200" dirty="0" err="1"/>
              <a:t>CopyOnly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# These are single-line simplifies of multi-step tasks</a:t>
            </a:r>
          </a:p>
          <a:p>
            <a:endParaRPr lang="en-US" sz="3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B4313C-03E4-E463-4D5F-8087AE8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 – Sample Code</a:t>
            </a:r>
          </a:p>
        </p:txBody>
      </p:sp>
    </p:spTree>
    <p:extLst>
      <p:ext uri="{BB962C8B-B14F-4D97-AF65-F5344CB8AC3E}">
        <p14:creationId xmlns:p14="http://schemas.microsoft.com/office/powerpoint/2010/main" val="142599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B7874-1B05-3007-568A-A4EF7C6CC5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SSMS script-out → VS Code review → </a:t>
            </a:r>
            <a:r>
              <a:rPr lang="en-US" dirty="0" err="1"/>
              <a:t>sqlcmd</a:t>
            </a:r>
            <a:r>
              <a:rPr lang="en-US" dirty="0"/>
              <a:t> run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F7CCE-E997-46BE-1024-042496C1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Field-tested Combos (Do This in the Real World)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B8692-4A86-3B88-A281-A768EB323E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Static port + connection string update = fewer pages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61E76B-E7BA-A598-F40C-AD5AEBA8DF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Daily baseline with PowerShell → JSON artifact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063616-8771-2829-6303-34BCCF7015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CMS query for estate-wide settings drift</a:t>
            </a:r>
          </a:p>
        </p:txBody>
      </p:sp>
    </p:spTree>
    <p:extLst>
      <p:ext uri="{BB962C8B-B14F-4D97-AF65-F5344CB8AC3E}">
        <p14:creationId xmlns:p14="http://schemas.microsoft.com/office/powerpoint/2010/main" val="292224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472BA9-348D-AF46-7B4A-63490023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A98C8B-904E-FB50-71E7-B70516E2B9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4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589FF7-4F05-E3F5-DF2F-97945DC11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Navigate SSMS Object Explorer &amp; Query Editor</a:t>
            </a:r>
          </a:p>
          <a:p>
            <a:pPr marL="0" indent="0">
              <a:buNone/>
            </a:pPr>
            <a:r>
              <a:rPr lang="en-US" b="0" dirty="0"/>
              <a:t>Connect &amp; Query With VS Code + MSSQL Extension</a:t>
            </a:r>
          </a:p>
          <a:p>
            <a:pPr marL="0" indent="0">
              <a:buNone/>
            </a:pPr>
            <a:r>
              <a:rPr lang="en-US" b="0" dirty="0"/>
              <a:t>Configure Services &amp; Protocols In Configuration Manager</a:t>
            </a:r>
          </a:p>
          <a:p>
            <a:pPr marL="0" indent="0">
              <a:buNone/>
            </a:pPr>
            <a:r>
              <a:rPr lang="en-US" b="0" dirty="0"/>
              <a:t>Run Admin Scripts With </a:t>
            </a:r>
            <a:r>
              <a:rPr lang="en-US" b="0" dirty="0" err="1"/>
              <a:t>sqlcmd</a:t>
            </a:r>
            <a:r>
              <a:rPr lang="en-US" b="0" dirty="0"/>
              <a:t> &amp; PowerShell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8920F-C4DB-795F-DBAB-228BE72E77BE}"/>
              </a:ext>
            </a:extLst>
          </p:cNvPr>
          <p:cNvSpPr txBox="1"/>
          <p:nvPr/>
        </p:nvSpPr>
        <p:spPr>
          <a:xfrm>
            <a:off x="3737811" y="283945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39502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9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56EBA5-2EC5-3092-F3A5-18F0E69A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Chunking (Five Items)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2AA6D-8061-B12E-97DF-786A2D3FD2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Item 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D5A2F-B3BB-5886-8CC2-A02C0B71E44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Item Two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86A7D-74E4-EE11-B4BE-9779297735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Item Three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CB2C2-77A6-4D1C-65A0-26DE592C6D6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Item Four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9BDA7A-88F0-D671-BC7E-3E933A4D0DB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Item Five</a:t>
            </a:r>
          </a:p>
        </p:txBody>
      </p:sp>
    </p:spTree>
    <p:extLst>
      <p:ext uri="{BB962C8B-B14F-4D97-AF65-F5344CB8AC3E}">
        <p14:creationId xmlns:p14="http://schemas.microsoft.com/office/powerpoint/2010/main" val="129955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1BABC-88BE-EF6A-6738-0FD89BB0288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C0C16-CA1D-EB56-A919-F20F43935A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SSMS</a:t>
            </a:r>
          </a:p>
          <a:p>
            <a:r>
              <a:rPr lang="en-US" dirty="0"/>
              <a:t>Object Explorer</a:t>
            </a:r>
          </a:p>
          <a:p>
            <a:r>
              <a:rPr lang="en-US" dirty="0"/>
              <a:t>Query Editor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1C6CE-3932-595B-0DB4-27A255BB3E4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136A41-E460-3E7C-93D2-4A6B841712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Config Manager</a:t>
            </a:r>
          </a:p>
          <a:p>
            <a:r>
              <a:rPr lang="en-US" dirty="0"/>
              <a:t>Services</a:t>
            </a:r>
          </a:p>
          <a:p>
            <a:r>
              <a:rPr lang="en-US" dirty="0"/>
              <a:t>Protocols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1D2B50-0D01-634B-9141-6A78F0CB9C4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98DDA5-65CA-6777-A1A9-20C848F031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VS Code</a:t>
            </a:r>
          </a:p>
          <a:p>
            <a:r>
              <a:rPr lang="en-US" dirty="0"/>
              <a:t>MSSQL extension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35DCE-3640-80DF-3FFB-47B932BD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 of SQL Server GUI Management Tools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582D39-1120-F9BA-142A-E5CE654B0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88" y="3030582"/>
            <a:ext cx="5314208" cy="3740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32A4E-D7B4-36E3-B924-6502A0595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984" y="3030583"/>
            <a:ext cx="5292094" cy="3740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066C39-9BEE-E2A1-0C9E-CAA6090E0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2769" y="3030582"/>
            <a:ext cx="5454809" cy="37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B7874-1B05-3007-568A-A4EF7C6CC5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XACT_ABORT ON </a:t>
            </a:r>
            <a:r>
              <a:rPr lang="en-US" dirty="0"/>
              <a:t>for safer transactions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F7CCE-E997-46BE-1024-042496C1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Editor: Guardrails, Not Just Queries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B8692-4A86-3B88-A281-A768EB323E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BEGIN TRAN / ROLLBACK </a:t>
            </a:r>
            <a:r>
              <a:rPr lang="en-US" dirty="0"/>
              <a:t>dry-runs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61E76B-E7BA-A598-F40C-AD5AEBA8DF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Actual plans +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SET STATISTICS IO</a:t>
            </a:r>
            <a:r>
              <a:rPr lang="en-US" dirty="0"/>
              <a:t>,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TIME 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063616-8771-2829-6303-34BCCF7015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SQLCMD</a:t>
            </a:r>
            <a:r>
              <a:rPr lang="en-US" dirty="0"/>
              <a:t> mode in SSMS for variables/includes</a:t>
            </a:r>
          </a:p>
        </p:txBody>
      </p:sp>
    </p:spTree>
    <p:extLst>
      <p:ext uri="{BB962C8B-B14F-4D97-AF65-F5344CB8AC3E}">
        <p14:creationId xmlns:p14="http://schemas.microsoft.com/office/powerpoint/2010/main" val="16717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8F318F-8A8A-E8F3-F9DF-14C1D5F5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sqlcmd</a:t>
            </a:r>
            <a:r>
              <a:rPr lang="en-US" dirty="0"/>
              <a:t> – Command-Line Scripting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8F213-C286-CEEB-B706-D65F3432E7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Command-line tool for ad‑hoc and scripted T‑SQ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FEE178-5658-D645-8343-51830D8788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Two variants: Go‑based standalone and ODBC‑based with SQL Server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9585FF-BFAB-0C03-DB47-254535F6E0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t-BR" dirty="0"/>
              <a:t>Common flags: ‑S, ‑E, ‑U, ‑P, ‑i, ‑Q, ‑o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53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7F7CCE-E997-46BE-1024-042496C1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sqlcmd</a:t>
            </a:r>
            <a:r>
              <a:rPr lang="en-US" dirty="0"/>
              <a:t>: Small But Mighty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B8692-4A86-3B88-A281-A768EB323E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-b fail on error for CI/CD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B7874-1B05-3007-568A-A4EF7C6CC5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-Q for one-offs; -</a:t>
            </a:r>
            <a:r>
              <a:rPr lang="en-US" dirty="0" err="1"/>
              <a:t>i</a:t>
            </a:r>
            <a:r>
              <a:rPr lang="en-US" dirty="0"/>
              <a:t> for script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61E76B-E7BA-A598-F40C-AD5AEBA8DF4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-v variables + :</a:t>
            </a:r>
            <a:r>
              <a:rPr lang="fr-FR" dirty="0" err="1"/>
              <a:t>setvar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scripts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063616-8771-2829-6303-34BCCF70152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-s delimiter + -W trim for clean CSV</a:t>
            </a:r>
          </a:p>
        </p:txBody>
      </p:sp>
    </p:spTree>
    <p:extLst>
      <p:ext uri="{BB962C8B-B14F-4D97-AF65-F5344CB8AC3E}">
        <p14:creationId xmlns:p14="http://schemas.microsoft.com/office/powerpoint/2010/main" val="1134540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C1B921-F68B-1C4E-CF57-91D797EEA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744" y="1968246"/>
            <a:ext cx="17256511" cy="7772400"/>
          </a:xfrm>
        </p:spPr>
        <p:txBody>
          <a:bodyPr/>
          <a:lstStyle/>
          <a:p>
            <a:r>
              <a:rPr lang="en-US" sz="3200" dirty="0"/>
              <a:t>:: </a:t>
            </a:r>
            <a:r>
              <a:rPr lang="en-US" sz="3200" dirty="0" err="1"/>
              <a:t>sqlcmd</a:t>
            </a:r>
            <a:r>
              <a:rPr lang="en-US" sz="3200" dirty="0"/>
              <a:t> example — comment (:</a:t>
            </a:r>
            <a:r>
              <a:rPr lang="en-US" sz="3200" dirty="0">
                <a:sym typeface="Wingdings" panose="05000000000000000000" pitchFamily="2" charset="2"/>
              </a:rPr>
              <a:t>:) </a:t>
            </a:r>
            <a:r>
              <a:rPr lang="en-US" sz="3200" dirty="0"/>
              <a:t>–annotated; filetype .</a:t>
            </a:r>
            <a:r>
              <a:rPr lang="en-US" sz="3200" dirty="0" err="1"/>
              <a:t>cmd</a:t>
            </a:r>
            <a:endParaRPr lang="en-US" sz="3200" dirty="0"/>
          </a:p>
          <a:p>
            <a:r>
              <a:rPr lang="en-US" sz="3200" dirty="0"/>
              <a:t>:: Connect to the local SQL Server default instance using Windows auth, run a script, output a log</a:t>
            </a:r>
          </a:p>
          <a:p>
            <a:endParaRPr lang="en-US" sz="3200" dirty="0"/>
          </a:p>
          <a:p>
            <a:r>
              <a:rPr lang="en-US" sz="3200" dirty="0" err="1"/>
              <a:t>sqlcmd</a:t>
            </a:r>
            <a:r>
              <a:rPr lang="en-US" sz="3200" dirty="0"/>
              <a:t> -S ".\SQL1" -E -</a:t>
            </a:r>
            <a:r>
              <a:rPr lang="en-US" sz="3200" dirty="0" err="1"/>
              <a:t>i</a:t>
            </a:r>
            <a:r>
              <a:rPr lang="en-US" sz="3200" dirty="0"/>
              <a:t> "C:\Globomantics\Scripts\Cleanup.sql" -o "C:\Globomantics\Logs\Cleanup.log“</a:t>
            </a:r>
          </a:p>
          <a:p>
            <a:endParaRPr lang="en-US" sz="3200" dirty="0"/>
          </a:p>
          <a:p>
            <a:r>
              <a:rPr lang="en-US" sz="3200" dirty="0"/>
              <a:t>:: Flags:</a:t>
            </a:r>
          </a:p>
          <a:p>
            <a:r>
              <a:rPr lang="en-US" sz="3200" dirty="0"/>
              <a:t>::   -S : specifies the server instance</a:t>
            </a:r>
          </a:p>
          <a:p>
            <a:r>
              <a:rPr lang="en-US" sz="3200" dirty="0"/>
              <a:t>::   -E : uses Windows integrated (trusted) authentication</a:t>
            </a:r>
          </a:p>
          <a:p>
            <a:r>
              <a:rPr lang="en-US" sz="3200" dirty="0"/>
              <a:t>::   -</a:t>
            </a:r>
            <a:r>
              <a:rPr lang="en-US" sz="3200" dirty="0" err="1"/>
              <a:t>i</a:t>
            </a:r>
            <a:r>
              <a:rPr lang="en-US" sz="3200" dirty="0"/>
              <a:t> : inputs the SQL script file</a:t>
            </a:r>
          </a:p>
          <a:p>
            <a:r>
              <a:rPr lang="en-US" sz="3200" dirty="0"/>
              <a:t>::   -o : outputs results or errors to a log file</a:t>
            </a:r>
          </a:p>
          <a:p>
            <a:endParaRPr lang="en-US" sz="3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B4313C-03E4-E463-4D5F-8087AE8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sqlcmd</a:t>
            </a:r>
            <a:r>
              <a:rPr lang="en-US" dirty="0"/>
              <a:t> - Sample Script</a:t>
            </a:r>
          </a:p>
        </p:txBody>
      </p:sp>
    </p:spTree>
    <p:extLst>
      <p:ext uri="{BB962C8B-B14F-4D97-AF65-F5344CB8AC3E}">
        <p14:creationId xmlns:p14="http://schemas.microsoft.com/office/powerpoint/2010/main" val="11290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933184-5291-4686-309B-1D27736C9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Provides modern cmdlets replacing legacy SQLPS</a:t>
            </a:r>
          </a:p>
          <a:p>
            <a:r>
              <a:rPr lang="en-US" dirty="0"/>
              <a:t>Install via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Install‑Module –Name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SqlServer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/>
              <a:t>from PowerShell Gallery</a:t>
            </a:r>
          </a:p>
          <a:p>
            <a:r>
              <a:rPr lang="en-US" dirty="0"/>
              <a:t>Use cmdlets like Get-</a:t>
            </a:r>
            <a:r>
              <a:rPr lang="en-US" dirty="0" err="1"/>
              <a:t>SqlInstance</a:t>
            </a:r>
            <a:r>
              <a:rPr lang="en-US" dirty="0"/>
              <a:t>, Backup-</a:t>
            </a:r>
            <a:r>
              <a:rPr lang="en-US" dirty="0" err="1"/>
              <a:t>SqlDatabase</a:t>
            </a:r>
            <a:endParaRPr lang="en-US" dirty="0"/>
          </a:p>
          <a:p>
            <a:r>
              <a:rPr lang="en-US" dirty="0"/>
              <a:t>Supports loops, error handling, and PS objects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FAAFF7-DF7B-B10B-EFA1-9A10F908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B05884-7A52-C9B3-9550-4228EE09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872" y="1541418"/>
            <a:ext cx="6734013" cy="73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16625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noAutofit/>
      </a:bodyPr>
      <a:lstStyle>
        <a:defPPr marL="0" marR="0" indent="0" algn="l" defTabSz="439502" rtl="0" eaLnBrk="1" fontAlgn="auto" latinLnBrk="0" hangingPunct="1"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202020</TotalTime>
  <Words>2718</Words>
  <Application>Microsoft Office PowerPoint</Application>
  <PresentationFormat>Custom</PresentationFormat>
  <Paragraphs>209</Paragraphs>
  <Slides>14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Text Chunking (Five Items)</vt:lpstr>
      <vt:lpstr>Quick Recap of SQL Server GUI Management Tools</vt:lpstr>
      <vt:lpstr>Query Editor: Guardrails, Not Just Queries</vt:lpstr>
      <vt:lpstr>sqlcmd – Command-Line Scripting</vt:lpstr>
      <vt:lpstr>sqlcmd: Small But Mighty</vt:lpstr>
      <vt:lpstr>sqlcmd - Sample Script</vt:lpstr>
      <vt:lpstr>SQLServer Module</vt:lpstr>
      <vt:lpstr>SqlServer Module – Sample Code</vt:lpstr>
      <vt:lpstr>dbatools – Community PowerShell Super-Module</vt:lpstr>
      <vt:lpstr>dbatools – Sample Code</vt:lpstr>
      <vt:lpstr>Field-tested Combos (Do This in the Real World)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1815</cp:revision>
  <cp:lastPrinted>2021-01-14T21:20:43Z</cp:lastPrinted>
  <dcterms:created xsi:type="dcterms:W3CDTF">2020-12-18T20:24:02Z</dcterms:created>
  <dcterms:modified xsi:type="dcterms:W3CDTF">2025-08-16T22:45:41Z</dcterms:modified>
</cp:coreProperties>
</file>